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</p:sldMasterIdLst>
  <p:notesMasterIdLst>
    <p:notesMasterId r:id="rId40"/>
  </p:notesMasterIdLst>
  <p:sldIdLst>
    <p:sldId id="312" r:id="rId6"/>
    <p:sldId id="352" r:id="rId7"/>
    <p:sldId id="353" r:id="rId8"/>
    <p:sldId id="279" r:id="rId9"/>
    <p:sldId id="373" r:id="rId10"/>
    <p:sldId id="354" r:id="rId11"/>
    <p:sldId id="356" r:id="rId12"/>
    <p:sldId id="355" r:id="rId13"/>
    <p:sldId id="357" r:id="rId14"/>
    <p:sldId id="358" r:id="rId15"/>
    <p:sldId id="359" r:id="rId16"/>
    <p:sldId id="399" r:id="rId17"/>
    <p:sldId id="360" r:id="rId18"/>
    <p:sldId id="362" r:id="rId19"/>
    <p:sldId id="363" r:id="rId20"/>
    <p:sldId id="382" r:id="rId21"/>
    <p:sldId id="422" r:id="rId22"/>
    <p:sldId id="385" r:id="rId23"/>
    <p:sldId id="398" r:id="rId24"/>
    <p:sldId id="401" r:id="rId25"/>
    <p:sldId id="402" r:id="rId26"/>
    <p:sldId id="400" r:id="rId27"/>
    <p:sldId id="386" r:id="rId28"/>
    <p:sldId id="387" r:id="rId29"/>
    <p:sldId id="389" r:id="rId30"/>
    <p:sldId id="368" r:id="rId31"/>
    <p:sldId id="380" r:id="rId32"/>
    <p:sldId id="390" r:id="rId33"/>
    <p:sldId id="396" r:id="rId34"/>
    <p:sldId id="367" r:id="rId35"/>
    <p:sldId id="391" r:id="rId36"/>
    <p:sldId id="392" r:id="rId37"/>
    <p:sldId id="397" r:id="rId38"/>
    <p:sldId id="310" r:id="rId3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6148" name="Rectangle 4"/>
          <p:cNvSpPr>
            <a:spLocks noGrp="1" noRo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6149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1BFF728-55E7-46B9-8AEB-BF49E5EBFA9F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937043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717857"/>
      </p:ext>
    </p:extLst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070210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22857"/>
      </p:ext>
    </p:extLst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945058"/>
      </p:ext>
    </p:extLst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119730"/>
      </p:ext>
    </p:extLst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18969515"/>
      </p:ext>
    </p:extLst>
  </p:cSld>
  <p:clrMapOvr>
    <a:masterClrMapping/>
  </p:clrMapOvr>
  <p:transition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7304964"/>
      </p:ext>
    </p:extLst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845161"/>
      </p:ext>
    </p:extLst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594954"/>
      </p:ext>
    </p:extLst>
  </p:cSld>
  <p:clrMapOvr>
    <a:masterClrMapping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7228951"/>
      </p:ext>
    </p:extLst>
  </p:cSld>
  <p:clrMapOvr>
    <a:masterClrMapping/>
  </p:clrMapOvr>
  <p:transition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02232835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163556"/>
      </p:ext>
    </p:extLst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95794917"/>
      </p:ext>
    </p:extLst>
  </p:cSld>
  <p:clrMapOvr>
    <a:masterClrMapping/>
  </p:clrMapOvr>
  <p:transition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467103"/>
      </p:ext>
    </p:extLst>
  </p:cSld>
  <p:clrMapOvr>
    <a:masterClrMapping/>
  </p:clrMapOvr>
  <p:transition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79217"/>
      </p:ext>
    </p:extLst>
  </p:cSld>
  <p:clrMapOvr>
    <a:masterClrMapping/>
  </p:clrMapOvr>
  <p:transition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528455"/>
      </p:ext>
    </p:extLst>
  </p:cSld>
  <p:clrMapOvr>
    <a:masterClrMapping/>
  </p:clrMapOvr>
  <p:transition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783216"/>
      </p:ext>
    </p:extLst>
  </p:cSld>
  <p:clrMapOvr>
    <a:masterClrMapping/>
  </p:clrMapOvr>
  <p:transition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3483774"/>
      </p:ext>
    </p:extLst>
  </p:cSld>
  <p:clrMapOvr>
    <a:masterClrMapping/>
  </p:clrMapOvr>
  <p:transition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81565"/>
      </p:ext>
    </p:extLst>
  </p:cSld>
  <p:clrMapOvr>
    <a:masterClrMapping/>
  </p:clrMapOvr>
  <p:transition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820625"/>
      </p:ext>
    </p:extLst>
  </p:cSld>
  <p:clrMapOvr>
    <a:masterClrMapping/>
  </p:clrMapOvr>
  <p:transition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022064"/>
      </p:ext>
    </p:extLst>
  </p:cSld>
  <p:clrMapOvr>
    <a:masterClrMapping/>
  </p:clrMapOvr>
  <p:transition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2554293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99466515"/>
      </p:ext>
    </p:extLst>
  </p:cSld>
  <p:clrMapOvr>
    <a:masterClrMapping/>
  </p:clrMapOvr>
  <p:transition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154441958"/>
      </p:ext>
    </p:extLst>
  </p:cSld>
  <p:clrMapOvr>
    <a:masterClrMapping/>
  </p:clrMapOvr>
  <p:transition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20405366"/>
      </p:ext>
    </p:extLst>
  </p:cSld>
  <p:clrMapOvr>
    <a:masterClrMapping/>
  </p:clrMapOvr>
  <p:transition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613006"/>
      </p:ext>
    </p:extLst>
  </p:cSld>
  <p:clrMapOvr>
    <a:masterClrMapping/>
  </p:clrMapOvr>
  <p:transition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873338"/>
      </p:ext>
    </p:extLst>
  </p:cSld>
  <p:clrMapOvr>
    <a:masterClrMapping/>
  </p:clrMapOvr>
  <p:transition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51151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9030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285012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7005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7679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379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812497"/>
      </p:ext>
    </p:extLst>
  </p:cSld>
  <p:clrMapOvr>
    <a:masterClrMapping/>
  </p:clrMapOvr>
  <p:transition>
    <p:random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2995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9692959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25227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45384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598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74764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FFE5C-1F8D-4FB0-8062-3049F7EF0A12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66346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75978-F110-4F17-89A4-E5CBD3D9EBCB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47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8B940-5431-4C3F-A045-27B59BBCE35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855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79DA7-59ED-4C73-9015-824BE4BC5824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832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358722"/>
      </p:ext>
    </p:extLst>
  </p:cSld>
  <p:clrMapOvr>
    <a:masterClrMapping/>
  </p:clrMapOvr>
  <p:transition>
    <p:random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31C940-6EC6-4A23-A3D3-1C1F41CF70F8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8368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F0625-0530-4396-86C5-6A45ABFE1033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82224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AD6C17-C70D-4517-B62D-8873682C33F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26521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5E46F-9B5C-4B77-A0EA-2525269EA8C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47198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35F976-B8AC-4966-BD6F-5A132B8B8854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590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C3F11E-2797-4201-87DA-B513F5549D22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85665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19DED8-50F6-4CEB-9307-43C924466F8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10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3634057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8813432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69812104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51700874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gi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9AD2F8"/>
            </a:gs>
            <a:gs pos="100000">
              <a:srgbClr val="9AD2F8">
                <a:gamma/>
                <a:tint val="23922"/>
                <a:invGamma/>
              </a:srgbClr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返回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725" y="6508750"/>
            <a:ext cx="2482850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1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675" y="128588"/>
            <a:ext cx="49307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9AD2F8"/>
            </a:gs>
            <a:gs pos="100000">
              <a:srgbClr val="9AD2F8">
                <a:gamma/>
                <a:tint val="23922"/>
                <a:invGamma/>
              </a:srgbClr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返回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725" y="6508750"/>
            <a:ext cx="2482850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1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675" y="128588"/>
            <a:ext cx="49307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9AD2F8"/>
            </a:gs>
            <a:gs pos="100000">
              <a:srgbClr val="9AD2F8">
                <a:gamma/>
                <a:tint val="23922"/>
                <a:invGamma/>
              </a:srgbClr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9AD2F8"/>
            </a:gs>
            <a:gs pos="100000">
              <a:srgbClr val="9AD2F8">
                <a:gamma/>
                <a:tint val="23922"/>
                <a:invGamma/>
              </a:srgbClr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中国教育出版网标志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120650"/>
            <a:ext cx="2030412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6284913" y="6232525"/>
            <a:ext cx="2555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>
                <a:solidFill>
                  <a:srgbClr val="7D7DFF"/>
                </a:solidFill>
                <a:latin typeface="Arial Black" pitchFamily="34" charset="0"/>
              </a:rPr>
              <a:t>www.zzstep.com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70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B5628F7-A878-4FE4-A31C-D34DC027027A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40.xml"/><Relationship Id="rId1" Type="http://schemas.openxmlformats.org/officeDocument/2006/relationships/audio" Target="file:///C:\Documents%20and%20Settings\&#31649;&#29702;&#21592;\&#26700;&#38754;\U4\Section%20A1b.mp3" TargetMode="Externa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35.xml"/><Relationship Id="rId1" Type="http://schemas.openxmlformats.org/officeDocument/2006/relationships/audio" Target="file:///C:\Documents%20and%20Settings\&#31649;&#29702;&#21592;\&#26700;&#38754;\U4\Section%20A1b.mp3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24.gif"/><Relationship Id="rId7" Type="http://schemas.openxmlformats.org/officeDocument/2006/relationships/image" Target="../media/image28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25.gif"/><Relationship Id="rId9" Type="http://schemas.openxmlformats.org/officeDocument/2006/relationships/image" Target="../media/image30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2" Type="http://schemas.openxmlformats.org/officeDocument/2006/relationships/audio" Target="file:///C:\Documents%20and%20Settings\&#31649;&#29702;&#21592;\&#26700;&#38754;\U4\Section%20A2b.mp3" TargetMode="External"/><Relationship Id="rId1" Type="http://schemas.openxmlformats.org/officeDocument/2006/relationships/audio" Target="file:///C:\Documents%20and%20Settings\&#31649;&#29702;&#21592;\&#26700;&#38754;\U4\Section%20A2a.mp3" TargetMode="External"/><Relationship Id="rId5" Type="http://schemas.openxmlformats.org/officeDocument/2006/relationships/image" Target="../media/image22.png"/><Relationship Id="rId4" Type="http://schemas.openxmlformats.org/officeDocument/2006/relationships/slide" Target="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52.xml"/><Relationship Id="rId1" Type="http://schemas.openxmlformats.org/officeDocument/2006/relationships/audio" Target="file:///C:\Documents%20and%20Settings\&#31649;&#29702;&#21592;\&#26700;&#38754;\U4\Section%20A2d.mp3" TargetMode="External"/><Relationship Id="rId4" Type="http://schemas.openxmlformats.org/officeDocument/2006/relationships/image" Target="../media/image31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41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9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gif"/><Relationship Id="rId9" Type="http://schemas.openxmlformats.org/officeDocument/2006/relationships/image" Target="../media/image5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4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hyperlink" Target="../../&#30446;&#24405;.ppt" TargetMode="Externa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rrowheads="1"/>
          </p:cNvSpPr>
          <p:nvPr/>
        </p:nvSpPr>
        <p:spPr bwMode="auto">
          <a:xfrm>
            <a:off x="609600" y="1752600"/>
            <a:ext cx="7777163" cy="2447925"/>
          </a:xfrm>
          <a:prstGeom prst="ribbon">
            <a:avLst>
              <a:gd name="adj1" fmla="val 12500"/>
              <a:gd name="adj2" fmla="val 61611"/>
            </a:avLst>
          </a:prstGeom>
          <a:gradFill rotWithShape="1">
            <a:gsLst>
              <a:gs pos="0">
                <a:srgbClr val="90F4DA"/>
              </a:gs>
              <a:gs pos="50000">
                <a:srgbClr val="90F4DA">
                  <a:gamma/>
                  <a:tint val="0"/>
                  <a:invGamma/>
                </a:srgbClr>
              </a:gs>
              <a:gs pos="100000">
                <a:srgbClr val="90F4DA"/>
              </a:gs>
            </a:gsLst>
            <a:lin ang="5400000" scaled="1"/>
          </a:gradFill>
          <a:ln w="25400" cmpd="sng">
            <a:solidFill>
              <a:srgbClr val="8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sy="5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914400" y="2286000"/>
            <a:ext cx="6934200" cy="174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zh-CN" sz="3200" b="1">
                <a:solidFill>
                  <a:srgbClr val="800000"/>
                </a:solidFill>
              </a:rPr>
              <a:t>Unit   4</a:t>
            </a:r>
            <a:endParaRPr lang="zh-CN" altLang="zh-CN" sz="3200">
              <a:solidFill>
                <a:srgbClr val="800000"/>
              </a:solidFill>
            </a:endParaRPr>
          </a:p>
          <a:p>
            <a:pPr algn="ctr">
              <a:spcBef>
                <a:spcPct val="20000"/>
              </a:spcBef>
            </a:pPr>
            <a:r>
              <a:rPr lang="zh-CN" altLang="zh-CN" sz="3200">
                <a:solidFill>
                  <a:srgbClr val="800000"/>
                </a:solidFill>
              </a:rPr>
              <a:t>        </a:t>
            </a:r>
            <a:r>
              <a:rPr lang="zh-CN" altLang="zh-CN" sz="3200" b="1">
                <a:solidFill>
                  <a:srgbClr val="800000"/>
                </a:solidFill>
              </a:rPr>
              <a:t>Don’t  eat  in  class.</a:t>
            </a:r>
          </a:p>
          <a:p>
            <a:pPr algn="ctr">
              <a:spcBef>
                <a:spcPct val="20000"/>
              </a:spcBef>
            </a:pPr>
            <a:r>
              <a:rPr lang="zh-CN" altLang="zh-CN" sz="3200" b="1">
                <a:solidFill>
                  <a:srgbClr val="800000"/>
                </a:solidFill>
              </a:rPr>
              <a:t>Section A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6"/>
          <p:cNvSpPr>
            <a:spLocks noChangeArrowheads="1"/>
          </p:cNvSpPr>
          <p:nvPr/>
        </p:nvSpPr>
        <p:spPr bwMode="auto">
          <a:xfrm>
            <a:off x="609600" y="609600"/>
            <a:ext cx="8001000" cy="5562600"/>
          </a:xfrm>
          <a:prstGeom prst="roundRect">
            <a:avLst>
              <a:gd name="adj" fmla="val 13745"/>
            </a:avLst>
          </a:prstGeom>
          <a:gradFill rotWithShape="1">
            <a:gsLst>
              <a:gs pos="0">
                <a:srgbClr val="FFCCFF">
                  <a:alpha val="39999"/>
                </a:srgbClr>
              </a:gs>
              <a:gs pos="50000">
                <a:schemeClr val="bg1"/>
              </a:gs>
              <a:gs pos="100000">
                <a:srgbClr val="FFCCFF">
                  <a:alpha val="39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latin typeface="Arial" pitchFamily="34" charset="0"/>
            </a:endParaRPr>
          </a:p>
        </p:txBody>
      </p:sp>
      <p:pic>
        <p:nvPicPr>
          <p:cNvPr id="16387" name="Picture 3" descr="school-gc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6553200" cy="37925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 descr="吃零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990600"/>
            <a:ext cx="220027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9" name="Group 5"/>
          <p:cNvGrpSpPr>
            <a:grpSpLocks/>
          </p:cNvGrpSpPr>
          <p:nvPr/>
        </p:nvGrpSpPr>
        <p:grpSpPr bwMode="auto">
          <a:xfrm>
            <a:off x="2057400" y="762000"/>
            <a:ext cx="3887788" cy="3024188"/>
            <a:chOff x="0" y="0"/>
            <a:chExt cx="1089" cy="680"/>
          </a:xfrm>
        </p:grpSpPr>
        <p:sp>
          <p:nvSpPr>
            <p:cNvPr id="16390" name="Line 6"/>
            <p:cNvSpPr>
              <a:spLocks noChangeShapeType="1"/>
            </p:cNvSpPr>
            <p:nvPr/>
          </p:nvSpPr>
          <p:spPr bwMode="auto">
            <a:xfrm flipV="1">
              <a:off x="91" y="0"/>
              <a:ext cx="907" cy="680"/>
            </a:xfrm>
            <a:prstGeom prst="line">
              <a:avLst/>
            </a:prstGeom>
            <a:noFill/>
            <a:ln w="254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6391" name="Line 7"/>
            <p:cNvSpPr>
              <a:spLocks noChangeShapeType="1"/>
            </p:cNvSpPr>
            <p:nvPr/>
          </p:nvSpPr>
          <p:spPr bwMode="auto">
            <a:xfrm>
              <a:off x="0" y="181"/>
              <a:ext cx="1089" cy="363"/>
            </a:xfrm>
            <a:prstGeom prst="line">
              <a:avLst/>
            </a:prstGeom>
            <a:noFill/>
            <a:ln w="254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362200" y="4695825"/>
            <a:ext cx="3422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/>
              <a:t>eat in the classrooms</a:t>
            </a:r>
            <a:r>
              <a:rPr lang="zh-CN" altLang="zh-CN" sz="2800"/>
              <a:t> 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1905000" y="5534025"/>
            <a:ext cx="4560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rgbClr val="FF3300"/>
                </a:solidFill>
              </a:rPr>
              <a:t> Don’t</a:t>
            </a:r>
            <a:r>
              <a:rPr lang="zh-CN" altLang="zh-CN" sz="2800" b="1"/>
              <a:t>  eat in the classrooms.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 autoUpdateAnimBg="0"/>
      <p:bldP spid="16393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6"/>
          <p:cNvSpPr>
            <a:spLocks noChangeArrowheads="1"/>
          </p:cNvSpPr>
          <p:nvPr/>
        </p:nvSpPr>
        <p:spPr bwMode="auto">
          <a:xfrm>
            <a:off x="588963" y="609600"/>
            <a:ext cx="8021637" cy="5715000"/>
          </a:xfrm>
          <a:prstGeom prst="roundRect">
            <a:avLst>
              <a:gd name="adj" fmla="val 13745"/>
            </a:avLst>
          </a:prstGeom>
          <a:gradFill rotWithShape="1">
            <a:gsLst>
              <a:gs pos="0">
                <a:srgbClr val="FFCC99">
                  <a:alpha val="39999"/>
                </a:srgbClr>
              </a:gs>
              <a:gs pos="50000">
                <a:srgbClr val="FFFFFF"/>
              </a:gs>
              <a:gs pos="100000">
                <a:srgbClr val="FFCC99">
                  <a:alpha val="39999"/>
                </a:srgb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zh-CN" altLang="zh-CN" b="1">
                <a:latin typeface="Arial" pitchFamily="34" charset="0"/>
              </a:rPr>
              <a:t> </a:t>
            </a:r>
          </a:p>
        </p:txBody>
      </p:sp>
      <p:pic>
        <p:nvPicPr>
          <p:cNvPr id="17411" name="Picture 3" descr="图片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685800"/>
            <a:ext cx="46482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608763" y="3886200"/>
            <a:ext cx="9350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1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495800" y="1828800"/>
            <a:ext cx="38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3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7008813" y="1828800"/>
            <a:ext cx="3825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4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638800" y="609600"/>
            <a:ext cx="3825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5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685800" y="4038600"/>
            <a:ext cx="2819400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60363" indent="-360363">
              <a:lnSpc>
                <a:spcPct val="115000"/>
              </a:lnSpc>
            </a:pPr>
            <a:r>
              <a:rPr lang="zh-CN" altLang="zh-CN" sz="2400" b="1">
                <a:solidFill>
                  <a:srgbClr val="FF0000"/>
                </a:solidFill>
              </a:rPr>
              <a:t>4.</a:t>
            </a:r>
            <a:r>
              <a:rPr lang="zh-CN" altLang="zh-CN" sz="2400" b="1">
                <a:solidFill>
                  <a:srgbClr val="0000FF"/>
                </a:solidFill>
              </a:rPr>
              <a:t>Don’t listen to </a:t>
            </a:r>
            <a:r>
              <a:rPr lang="zh-CN" altLang="zh-CN" sz="2400" b="1">
                <a:solidFill>
                  <a:srgbClr val="000000"/>
                </a:solidFill>
              </a:rPr>
              <a:t>music</a:t>
            </a:r>
            <a:r>
              <a:rPr lang="zh-CN" altLang="zh-CN" sz="2400" b="1"/>
              <a:t> in the classrooms or  the hallways.</a:t>
            </a:r>
          </a:p>
          <a:p>
            <a:pPr marL="360363" indent="-360363">
              <a:lnSpc>
                <a:spcPct val="115000"/>
              </a:lnSpc>
            </a:pPr>
            <a:r>
              <a:rPr lang="zh-CN" altLang="zh-CN" sz="2400" b="1">
                <a:solidFill>
                  <a:srgbClr val="FF0000"/>
                </a:solidFill>
              </a:rPr>
              <a:t>5.</a:t>
            </a:r>
            <a:r>
              <a:rPr lang="zh-CN" altLang="zh-CN" sz="2400" b="1">
                <a:solidFill>
                  <a:srgbClr val="0000FF"/>
                </a:solidFill>
              </a:rPr>
              <a:t>Don’t fight</a:t>
            </a:r>
            <a:r>
              <a:rPr lang="zh-CN" altLang="zh-CN" sz="2400" b="1"/>
              <a:t>.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3467100" y="4800600"/>
            <a:ext cx="4953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4400" b="1">
                <a:solidFill>
                  <a:srgbClr val="0000FF"/>
                </a:solidFill>
                <a:latin typeface="Arial" pitchFamily="34" charset="0"/>
              </a:rPr>
              <a:t>2</a:t>
            </a: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609600" y="1295400"/>
            <a:ext cx="2971800" cy="261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60363" indent="-360363">
              <a:lnSpc>
                <a:spcPct val="115000"/>
              </a:lnSpc>
            </a:pPr>
            <a:r>
              <a:rPr lang="zh-CN" altLang="zh-CN" sz="2400" b="1">
                <a:solidFill>
                  <a:srgbClr val="FF0000"/>
                </a:solidFill>
              </a:rPr>
              <a:t>1.</a:t>
            </a:r>
            <a:r>
              <a:rPr lang="zh-CN" altLang="zh-CN" sz="2400" b="1">
                <a:solidFill>
                  <a:srgbClr val="0000FF"/>
                </a:solidFill>
              </a:rPr>
              <a:t>Don’t</a:t>
            </a:r>
            <a:r>
              <a:rPr lang="zh-CN" altLang="zh-CN" sz="2400" b="1"/>
              <a:t> </a:t>
            </a:r>
            <a:r>
              <a:rPr lang="zh-CN" altLang="zh-CN" sz="2400" b="1">
                <a:solidFill>
                  <a:srgbClr val="0000FF"/>
                </a:solidFill>
              </a:rPr>
              <a:t>arrive</a:t>
            </a:r>
            <a:r>
              <a:rPr lang="zh-CN" altLang="zh-CN" sz="2400" b="1">
                <a:solidFill>
                  <a:srgbClr val="FF0000"/>
                </a:solidFill>
              </a:rPr>
              <a:t> </a:t>
            </a:r>
          </a:p>
          <a:p>
            <a:pPr marL="360363" indent="-360363">
              <a:lnSpc>
                <a:spcPct val="115000"/>
              </a:lnSpc>
            </a:pPr>
            <a:r>
              <a:rPr lang="zh-CN" altLang="zh-CN" sz="2400" b="1">
                <a:solidFill>
                  <a:srgbClr val="FF0000"/>
                </a:solidFill>
              </a:rPr>
              <a:t>   </a:t>
            </a:r>
            <a:r>
              <a:rPr lang="zh-CN" altLang="zh-CN" sz="2400" b="1">
                <a:solidFill>
                  <a:srgbClr val="0000FF"/>
                </a:solidFill>
              </a:rPr>
              <a:t>late</a:t>
            </a:r>
            <a:r>
              <a:rPr lang="zh-CN" altLang="zh-CN" sz="2400" b="1"/>
              <a:t> for class.</a:t>
            </a:r>
          </a:p>
          <a:p>
            <a:pPr marL="360363" indent="-360363">
              <a:lnSpc>
                <a:spcPct val="115000"/>
              </a:lnSpc>
            </a:pPr>
            <a:r>
              <a:rPr lang="zh-CN" altLang="zh-CN" sz="2400" b="1">
                <a:solidFill>
                  <a:srgbClr val="FF0000"/>
                </a:solidFill>
              </a:rPr>
              <a:t>2.</a:t>
            </a:r>
            <a:r>
              <a:rPr lang="zh-CN" altLang="zh-CN" sz="2400" b="1">
                <a:solidFill>
                  <a:srgbClr val="0000FF"/>
                </a:solidFill>
              </a:rPr>
              <a:t>Don’t</a:t>
            </a:r>
            <a:r>
              <a:rPr lang="zh-CN" altLang="zh-CN" sz="2400" b="1"/>
              <a:t> </a:t>
            </a:r>
            <a:r>
              <a:rPr lang="zh-CN" altLang="zh-CN" sz="2400" b="1">
                <a:solidFill>
                  <a:srgbClr val="0000FF"/>
                </a:solidFill>
              </a:rPr>
              <a:t>run</a:t>
            </a:r>
            <a:r>
              <a:rPr lang="zh-CN" altLang="zh-CN" sz="2400" b="1"/>
              <a:t> in </a:t>
            </a:r>
          </a:p>
          <a:p>
            <a:pPr marL="360363" indent="-360363">
              <a:lnSpc>
                <a:spcPct val="115000"/>
              </a:lnSpc>
            </a:pPr>
            <a:r>
              <a:rPr lang="zh-CN" altLang="zh-CN" sz="2400" b="1"/>
              <a:t>   the hallways.</a:t>
            </a:r>
          </a:p>
          <a:p>
            <a:pPr marL="360363" indent="-360363">
              <a:lnSpc>
                <a:spcPct val="115000"/>
              </a:lnSpc>
            </a:pPr>
            <a:r>
              <a:rPr lang="zh-CN" altLang="zh-CN" sz="2400" b="1">
                <a:solidFill>
                  <a:srgbClr val="FF0000"/>
                </a:solidFill>
              </a:rPr>
              <a:t>3.</a:t>
            </a:r>
            <a:r>
              <a:rPr lang="zh-CN" altLang="zh-CN" sz="2400" b="1">
                <a:solidFill>
                  <a:srgbClr val="0000FF"/>
                </a:solidFill>
              </a:rPr>
              <a:t>Don’t eat</a:t>
            </a:r>
            <a:r>
              <a:rPr lang="zh-CN" altLang="zh-CN" sz="2400" b="1"/>
              <a:t> in</a:t>
            </a:r>
          </a:p>
          <a:p>
            <a:pPr marL="360363" indent="-360363">
              <a:lnSpc>
                <a:spcPct val="115000"/>
              </a:lnSpc>
            </a:pPr>
            <a:r>
              <a:rPr lang="zh-CN" altLang="zh-CN" sz="2400" b="1"/>
              <a:t>   the classrooms.</a:t>
            </a:r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685800" y="609600"/>
            <a:ext cx="863600" cy="708025"/>
          </a:xfrm>
          <a:prstGeom prst="ellipse">
            <a:avLst/>
          </a:prstGeom>
          <a:solidFill>
            <a:srgbClr val="FF9900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762000" y="533400"/>
            <a:ext cx="914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utoUpdateAnimBg="0"/>
      <p:bldP spid="17414" grpId="0" autoUpdateAnimBg="0"/>
      <p:bldP spid="17415" grpId="0" autoUpdateAnimBg="0"/>
      <p:bldP spid="1741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6"/>
          <p:cNvSpPr>
            <a:spLocks noChangeArrowheads="1"/>
          </p:cNvSpPr>
          <p:nvPr/>
        </p:nvSpPr>
        <p:spPr bwMode="auto">
          <a:xfrm>
            <a:off x="731838" y="646113"/>
            <a:ext cx="7707312" cy="5662612"/>
          </a:xfrm>
          <a:prstGeom prst="roundRect">
            <a:avLst>
              <a:gd name="adj" fmla="val 13745"/>
            </a:avLst>
          </a:prstGeom>
          <a:gradFill rotWithShape="1">
            <a:gsLst>
              <a:gs pos="0">
                <a:srgbClr val="FFCCFF">
                  <a:alpha val="50999"/>
                </a:srgbClr>
              </a:gs>
              <a:gs pos="50000">
                <a:schemeClr val="bg1"/>
              </a:gs>
              <a:gs pos="100000">
                <a:srgbClr val="FFCCFF">
                  <a:alpha val="50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latin typeface="Arial" pitchFamily="34" charset="0"/>
            </a:endParaRPr>
          </a:p>
        </p:txBody>
      </p:sp>
      <p:pic>
        <p:nvPicPr>
          <p:cNvPr id="18435" name="Picture 3" descr="2fc8cc1baf2a980c8718bf0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9" r="7016" b="-3220"/>
          <a:stretch>
            <a:fillRect/>
          </a:stretch>
        </p:blipFill>
        <p:spPr bwMode="auto">
          <a:xfrm>
            <a:off x="2339975" y="1150938"/>
            <a:ext cx="439261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 descr="图片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5327650"/>
            <a:ext cx="63373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743200" y="1219200"/>
            <a:ext cx="32400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CC3300"/>
                </a:solidFill>
              </a:rPr>
              <a:t>Listen to the text.</a:t>
            </a:r>
          </a:p>
        </p:txBody>
      </p:sp>
      <p:pic>
        <p:nvPicPr>
          <p:cNvPr id="18438" name="Picture 6" descr="5a6ac630c536d7e3d61ac8727c1740b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14" t="74313" b="15967"/>
          <a:stretch>
            <a:fillRect/>
          </a:stretch>
        </p:blipFill>
        <p:spPr bwMode="auto">
          <a:xfrm>
            <a:off x="3565525" y="2424113"/>
            <a:ext cx="1727200" cy="16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11bbc66a657g2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319588"/>
            <a:ext cx="68405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6"/>
          <p:cNvSpPr>
            <a:spLocks noChangeArrowheads="1"/>
          </p:cNvSpPr>
          <p:nvPr/>
        </p:nvSpPr>
        <p:spPr bwMode="auto">
          <a:xfrm>
            <a:off x="533400" y="762000"/>
            <a:ext cx="8001000" cy="4837113"/>
          </a:xfrm>
          <a:prstGeom prst="roundRect">
            <a:avLst>
              <a:gd name="adj" fmla="val 13745"/>
            </a:avLst>
          </a:prstGeom>
          <a:gradFill rotWithShape="1">
            <a:gsLst>
              <a:gs pos="0">
                <a:srgbClr val="FFCCFF">
                  <a:alpha val="59999"/>
                </a:srgbClr>
              </a:gs>
              <a:gs pos="50000">
                <a:srgbClr val="FFFFFF"/>
              </a:gs>
              <a:gs pos="100000">
                <a:srgbClr val="FFCCFF">
                  <a:alpha val="59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latin typeface="Arial" pitchFamily="34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685800" y="1687513"/>
            <a:ext cx="7848600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lnSpc>
                <a:spcPct val="70000"/>
              </a:lnSpc>
              <a:spcBef>
                <a:spcPct val="50000"/>
              </a:spcBef>
            </a:pPr>
            <a:r>
              <a:rPr lang="zh-CN" altLang="zh-CN" sz="2800" b="1">
                <a:solidFill>
                  <a:srgbClr val="0000FF"/>
                </a:solidFill>
                <a:cs typeface="Times New Roman" pitchFamily="18" charset="0"/>
              </a:rPr>
              <a:t>What rules are these students breaking(</a:t>
            </a:r>
            <a:r>
              <a:rPr lang="zh-CN" sz="2800" b="1">
                <a:solidFill>
                  <a:srgbClr val="0000FF"/>
                </a:solidFill>
                <a:cs typeface="Times New Roman" pitchFamily="18" charset="0"/>
              </a:rPr>
              <a:t>违反</a:t>
            </a:r>
            <a:r>
              <a:rPr lang="zh-CN" altLang="zh-CN" sz="2800" b="1">
                <a:solidFill>
                  <a:srgbClr val="0000FF"/>
                </a:solidFill>
                <a:cs typeface="Times New Roman" pitchFamily="18" charset="0"/>
              </a:rPr>
              <a:t>)?</a:t>
            </a:r>
          </a:p>
          <a:p>
            <a:pPr algn="just">
              <a:lnSpc>
                <a:spcPct val="70000"/>
              </a:lnSpc>
              <a:spcBef>
                <a:spcPct val="50000"/>
              </a:spcBef>
            </a:pPr>
            <a:r>
              <a:rPr lang="zh-CN" altLang="zh-CN" sz="2800" b="1">
                <a:solidFill>
                  <a:srgbClr val="0000FF"/>
                </a:solidFill>
              </a:rPr>
              <a:t>Write the numbers after the names</a:t>
            </a:r>
            <a:r>
              <a:rPr lang="zh-CN" sz="2800" b="1">
                <a:solidFill>
                  <a:srgbClr val="0000FF"/>
                </a:solidFill>
              </a:rPr>
              <a:t>．</a:t>
            </a:r>
          </a:p>
        </p:txBody>
      </p:sp>
      <p:graphicFrame>
        <p:nvGraphicFramePr>
          <p:cNvPr id="19460" name="Group 4"/>
          <p:cNvGraphicFramePr>
            <a:graphicFrameLocks noGrp="1"/>
          </p:cNvGraphicFramePr>
          <p:nvPr/>
        </p:nvGraphicFramePr>
        <p:xfrm>
          <a:off x="762000" y="2840038"/>
          <a:ext cx="7848600" cy="1655762"/>
        </p:xfrm>
        <a:graphic>
          <a:graphicData uri="http://schemas.openxmlformats.org/drawingml/2006/table">
            <a:tbl>
              <a:tblPr/>
              <a:tblGrid>
                <a:gridCol w="1320800"/>
                <a:gridCol w="2114550"/>
                <a:gridCol w="1797050"/>
                <a:gridCol w="26162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Peter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Selina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Nick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Rule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</a:tbl>
          </a:graphicData>
        </a:graphic>
      </p:graphicFrame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2743200" y="3636963"/>
            <a:ext cx="533400" cy="711200"/>
          </a:xfrm>
          <a:prstGeom prst="rect">
            <a:avLst/>
          </a:prstGeom>
          <a:solidFill>
            <a:srgbClr val="FFFF99"/>
          </a:solidFill>
          <a:ln w="9525" cmpd="sng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>
                <a:solidFill>
                  <a:srgbClr val="A50021"/>
                </a:solidFill>
              </a:rPr>
              <a:t>2</a:t>
            </a:r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4902200" y="3636963"/>
            <a:ext cx="533400" cy="711200"/>
          </a:xfrm>
          <a:prstGeom prst="rect">
            <a:avLst/>
          </a:prstGeom>
          <a:solidFill>
            <a:srgbClr val="FFFF99"/>
          </a:solidFill>
          <a:ln w="9525" cmpd="sng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>
                <a:solidFill>
                  <a:srgbClr val="A50021"/>
                </a:solidFill>
              </a:rPr>
              <a:t>3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7162800" y="3636963"/>
            <a:ext cx="533400" cy="711200"/>
          </a:xfrm>
          <a:prstGeom prst="rect">
            <a:avLst/>
          </a:prstGeom>
          <a:solidFill>
            <a:srgbClr val="FFFF99"/>
          </a:solidFill>
          <a:ln w="9525" cmpd="sng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>
                <a:solidFill>
                  <a:srgbClr val="A50021"/>
                </a:solidFill>
              </a:rPr>
              <a:t>4</a:t>
            </a:r>
          </a:p>
        </p:txBody>
      </p:sp>
      <p:sp>
        <p:nvSpPr>
          <p:cNvPr id="19480" name="Oval 24"/>
          <p:cNvSpPr>
            <a:spLocks noChangeArrowheads="1"/>
          </p:cNvSpPr>
          <p:nvPr/>
        </p:nvSpPr>
        <p:spPr bwMode="auto">
          <a:xfrm>
            <a:off x="685800" y="889000"/>
            <a:ext cx="971550" cy="635000"/>
          </a:xfrm>
          <a:prstGeom prst="ellipse">
            <a:avLst/>
          </a:prstGeom>
          <a:solidFill>
            <a:srgbClr val="FF9900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838200" y="912813"/>
            <a:ext cx="914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zh-CN" sz="2800" b="1">
                <a:solidFill>
                  <a:srgbClr val="0000FF"/>
                </a:solidFill>
              </a:rPr>
              <a:t>1b</a:t>
            </a:r>
          </a:p>
        </p:txBody>
      </p:sp>
      <p:pic>
        <p:nvPicPr>
          <p:cNvPr id="19482" name="Picture 26" descr="1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181600"/>
            <a:ext cx="78486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3" name="Section A1b.mp3" descr="Section A1b">
            <a:hlinkClick r:id="" action="ppaction://media"/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1430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83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94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48732" fill="hold"/>
                                        <p:tgtEl>
                                          <p:spTgt spid="194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83"/>
                  </p:tgtEl>
                </p:cond>
              </p:nextCondLst>
            </p:seq>
          </p:childTnLst>
        </p:cTn>
      </p:par>
    </p:tnLst>
    <p:bldLst>
      <p:bldP spid="19477" grpId="0" animBg="1" autoUpdateAnimBg="0"/>
      <p:bldP spid="19478" grpId="0" animBg="1" autoUpdateAnimBg="0"/>
      <p:bldP spid="19479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6"/>
          <p:cNvSpPr>
            <a:spLocks noChangeArrowheads="1"/>
          </p:cNvSpPr>
          <p:nvPr/>
        </p:nvSpPr>
        <p:spPr bwMode="auto">
          <a:xfrm>
            <a:off x="628650" y="949325"/>
            <a:ext cx="7827963" cy="5018088"/>
          </a:xfrm>
          <a:prstGeom prst="roundRect">
            <a:avLst>
              <a:gd name="adj" fmla="val 8880"/>
            </a:avLst>
          </a:prstGeom>
          <a:gradFill rotWithShape="1">
            <a:gsLst>
              <a:gs pos="0">
                <a:srgbClr val="CCCCFF">
                  <a:alpha val="23999"/>
                </a:srgbClr>
              </a:gs>
              <a:gs pos="50000">
                <a:srgbClr val="FFFFFF"/>
              </a:gs>
              <a:gs pos="100000">
                <a:srgbClr val="CCCCFF">
                  <a:alpha val="23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latin typeface="Arial" pitchFamily="34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685800" y="914400"/>
            <a:ext cx="7923213" cy="502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  <a:spcBef>
                <a:spcPct val="35000"/>
              </a:spcBef>
            </a:pPr>
            <a:r>
              <a:rPr lang="zh-CN" altLang="zh-CN" sz="2800" b="1">
                <a:solidFill>
                  <a:srgbClr val="0000FF"/>
                </a:solidFill>
              </a:rPr>
              <a:t>Let’s repeat</a:t>
            </a:r>
          </a:p>
          <a:p>
            <a:pPr>
              <a:lnSpc>
                <a:spcPct val="135000"/>
              </a:lnSpc>
              <a:spcBef>
                <a:spcPct val="35000"/>
              </a:spcBef>
            </a:pPr>
            <a:r>
              <a:rPr lang="zh-CN" altLang="zh-CN" sz="2400" b="1">
                <a:solidFill>
                  <a:srgbClr val="FF3300"/>
                </a:solidFill>
              </a:rPr>
              <a:t>Ms Clark:</a:t>
            </a:r>
            <a:r>
              <a:rPr lang="zh-CN" altLang="zh-CN" sz="2400" b="1"/>
              <a:t> Hey, Peter. You know the rules. </a:t>
            </a:r>
            <a:r>
              <a:rPr lang="zh-CN" altLang="zh-CN" sz="2400" b="1">
                <a:solidFill>
                  <a:srgbClr val="0000FF"/>
                </a:solidFill>
              </a:rPr>
              <a:t>Don’t run </a:t>
            </a:r>
            <a:r>
              <a:rPr lang="zh-CN" altLang="zh-CN" sz="2400" b="1"/>
              <a:t>in the</a:t>
            </a:r>
          </a:p>
          <a:p>
            <a:pPr>
              <a:lnSpc>
                <a:spcPct val="135000"/>
              </a:lnSpc>
              <a:spcBef>
                <a:spcPct val="35000"/>
              </a:spcBef>
            </a:pPr>
            <a:r>
              <a:rPr lang="zh-CN" altLang="zh-CN" sz="2400" b="1"/>
              <a:t>                   hallways.</a:t>
            </a:r>
          </a:p>
          <a:p>
            <a:pPr>
              <a:lnSpc>
                <a:spcPct val="135000"/>
              </a:lnSpc>
              <a:spcBef>
                <a:spcPct val="35000"/>
              </a:spcBef>
            </a:pPr>
            <a:r>
              <a:rPr lang="zh-CN" altLang="zh-CN" sz="2400" b="1">
                <a:solidFill>
                  <a:srgbClr val="FF3300"/>
                </a:solidFill>
              </a:rPr>
              <a:t>Peter:</a:t>
            </a:r>
            <a:r>
              <a:rPr lang="zh-CN" altLang="zh-CN" sz="2400" b="1"/>
              <a:t>         Sorry, Ms Clark.</a:t>
            </a:r>
          </a:p>
          <a:p>
            <a:pPr>
              <a:lnSpc>
                <a:spcPct val="135000"/>
              </a:lnSpc>
              <a:spcBef>
                <a:spcPct val="35000"/>
              </a:spcBef>
            </a:pPr>
            <a:r>
              <a:rPr lang="zh-CN" altLang="zh-CN" sz="2400" b="1">
                <a:solidFill>
                  <a:srgbClr val="FF3300"/>
                </a:solidFill>
              </a:rPr>
              <a:t>Mr. Smith:</a:t>
            </a:r>
            <a:r>
              <a:rPr lang="zh-CN" altLang="zh-CN" sz="2400" b="1"/>
              <a:t> Selina, </a:t>
            </a:r>
            <a:r>
              <a:rPr lang="zh-CN" altLang="zh-CN" sz="2400" b="1">
                <a:solidFill>
                  <a:srgbClr val="0000FF"/>
                </a:solidFill>
              </a:rPr>
              <a:t>don’t eat </a:t>
            </a:r>
            <a:r>
              <a:rPr lang="zh-CN" altLang="zh-CN" sz="2400" b="1"/>
              <a:t>in class.</a:t>
            </a:r>
          </a:p>
          <a:p>
            <a:pPr>
              <a:lnSpc>
                <a:spcPct val="135000"/>
              </a:lnSpc>
              <a:spcBef>
                <a:spcPct val="35000"/>
              </a:spcBef>
            </a:pPr>
            <a:r>
              <a:rPr lang="zh-CN" altLang="zh-CN" sz="2400" b="1">
                <a:solidFill>
                  <a:srgbClr val="FF3300"/>
                </a:solidFill>
              </a:rPr>
              <a:t>Selina :</a:t>
            </a:r>
            <a:r>
              <a:rPr lang="zh-CN" altLang="zh-CN" sz="2400" b="1"/>
              <a:t>      Oh, sorry, Mr. Smith.</a:t>
            </a:r>
          </a:p>
          <a:p>
            <a:pPr>
              <a:lnSpc>
                <a:spcPct val="135000"/>
              </a:lnSpc>
              <a:spcBef>
                <a:spcPct val="35000"/>
              </a:spcBef>
            </a:pPr>
            <a:r>
              <a:rPr lang="zh-CN" altLang="zh-CN" sz="2400" b="1">
                <a:solidFill>
                  <a:srgbClr val="FF3300"/>
                </a:solidFill>
              </a:rPr>
              <a:t>Mr. Smith:</a:t>
            </a:r>
            <a:r>
              <a:rPr lang="zh-CN" altLang="zh-CN" sz="2400" b="1"/>
              <a:t> Hey, Nick. </a:t>
            </a:r>
            <a:r>
              <a:rPr lang="zh-CN" altLang="zh-CN" sz="2400" b="1">
                <a:solidFill>
                  <a:srgbClr val="0000FF"/>
                </a:solidFill>
              </a:rPr>
              <a:t>Don’t listen to </a:t>
            </a:r>
            <a:r>
              <a:rPr lang="zh-CN" altLang="zh-CN" sz="2400" b="1"/>
              <a:t>music in class!</a:t>
            </a:r>
          </a:p>
          <a:p>
            <a:pPr>
              <a:lnSpc>
                <a:spcPct val="135000"/>
              </a:lnSpc>
              <a:spcBef>
                <a:spcPct val="35000"/>
              </a:spcBef>
            </a:pPr>
            <a:r>
              <a:rPr lang="zh-CN" altLang="zh-CN" sz="2400" b="1">
                <a:solidFill>
                  <a:srgbClr val="FF3300"/>
                </a:solidFill>
              </a:rPr>
              <a:t>Boy :</a:t>
            </a:r>
            <a:r>
              <a:rPr lang="zh-CN" altLang="zh-CN" sz="2400" b="1"/>
              <a:t>          He </a:t>
            </a:r>
            <a:r>
              <a:rPr lang="zh-CN" altLang="zh-CN" sz="2400" b="1">
                <a:solidFill>
                  <a:srgbClr val="0000FF"/>
                </a:solidFill>
              </a:rPr>
              <a:t>can’t hear</a:t>
            </a:r>
            <a:r>
              <a:rPr lang="zh-CN" altLang="zh-CN" sz="2400" b="1"/>
              <a:t> you, Mr. Smith.</a:t>
            </a:r>
            <a:endParaRPr lang="zh-CN" altLang="zh-CN" sz="2400" b="1">
              <a:solidFill>
                <a:srgbClr val="0000FF"/>
              </a:solidFill>
            </a:endParaRPr>
          </a:p>
        </p:txBody>
      </p:sp>
      <p:pic>
        <p:nvPicPr>
          <p:cNvPr id="20484" name="Section A1b.mp3" descr="Section A1b">
            <a:hlinkClick r:id="" action="ppaction://media"/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2954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>
                <p:cTn id="2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4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04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 nodeType="clickPar">
                      <p:stCondLst>
                        <p:cond delay="0"/>
                      </p:stCondLst>
                      <p:childTnLst>
                        <p:par>
                          <p:cTn id="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8732" fill="hold"/>
                                        <p:tgtEl>
                                          <p:spTgt spid="204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6"/>
          <p:cNvSpPr>
            <a:spLocks noChangeArrowheads="1"/>
          </p:cNvSpPr>
          <p:nvPr/>
        </p:nvSpPr>
        <p:spPr bwMode="auto">
          <a:xfrm>
            <a:off x="676275" y="1204913"/>
            <a:ext cx="7804150" cy="4676775"/>
          </a:xfrm>
          <a:prstGeom prst="roundRect">
            <a:avLst>
              <a:gd name="adj" fmla="val 13745"/>
            </a:avLst>
          </a:prstGeom>
          <a:gradFill rotWithShape="1">
            <a:gsLst>
              <a:gs pos="0">
                <a:srgbClr val="CCECFF">
                  <a:alpha val="64999"/>
                </a:srgbClr>
              </a:gs>
              <a:gs pos="50000">
                <a:srgbClr val="FFFFFF"/>
              </a:gs>
              <a:gs pos="100000">
                <a:srgbClr val="CCECFF">
                  <a:alpha val="6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latin typeface="Arial" pitchFamily="34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749300" y="2743200"/>
            <a:ext cx="7632700" cy="141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23888" indent="-623888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3275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8266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zh-CN" sz="2800" b="1">
                <a:solidFill>
                  <a:srgbClr val="009900"/>
                </a:solidFill>
                <a:latin typeface="Times New Roman" pitchFamily="18" charset="0"/>
              </a:rPr>
              <a:t>A: </a:t>
            </a:r>
            <a:r>
              <a:rPr lang="zh-CN" altLang="zh-CN" sz="2800" b="1">
                <a:solidFill>
                  <a:srgbClr val="CC00CC"/>
                </a:solidFill>
                <a:latin typeface="Times New Roman" pitchFamily="18" charset="0"/>
              </a:rPr>
              <a:t>What are the rules? </a:t>
            </a: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zh-CN" sz="2800" b="1">
                <a:solidFill>
                  <a:srgbClr val="009900"/>
                </a:solidFill>
                <a:latin typeface="Times New Roman" pitchFamily="18" charset="0"/>
              </a:rPr>
              <a:t>B: Well, we can’t </a:t>
            </a:r>
            <a:r>
              <a:rPr lang="zh-CN" altLang="zh-CN" sz="2800" b="1">
                <a:solidFill>
                  <a:srgbClr val="FF3300"/>
                </a:solidFill>
                <a:latin typeface="Times New Roman" pitchFamily="18" charset="0"/>
              </a:rPr>
              <a:t>arrive late for  class</a:t>
            </a:r>
            <a:r>
              <a:rPr lang="zh-CN" altLang="zh-CN" sz="2800" b="1">
                <a:solidFill>
                  <a:srgbClr val="0000FF"/>
                </a:solidFill>
                <a:latin typeface="Times New Roman" pitchFamily="18" charset="0"/>
              </a:rPr>
              <a:t>.</a:t>
            </a:r>
          </a:p>
        </p:txBody>
      </p:sp>
      <p:grpSp>
        <p:nvGrpSpPr>
          <p:cNvPr id="21508" name="Group 4"/>
          <p:cNvGrpSpPr>
            <a:grpSpLocks noChangeAspect="1"/>
          </p:cNvGrpSpPr>
          <p:nvPr/>
        </p:nvGrpSpPr>
        <p:grpSpPr bwMode="auto">
          <a:xfrm>
            <a:off x="825500" y="1600200"/>
            <a:ext cx="3775075" cy="1066800"/>
            <a:chOff x="0" y="0"/>
            <a:chExt cx="2378" cy="672"/>
          </a:xfrm>
        </p:grpSpPr>
        <p:pic>
          <p:nvPicPr>
            <p:cNvPr id="21509" name="Picture 5" descr="010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" y="0"/>
              <a:ext cx="267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0" name="Picture 6" descr="011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14" y="0"/>
              <a:ext cx="203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1" name="Picture 7" descr="012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69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2" name="Picture 8" descr="012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" y="0"/>
              <a:ext cx="358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3" name="Picture 9" descr="012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" y="0"/>
              <a:ext cx="358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4" name="Picture 10" descr="011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1" y="0"/>
              <a:ext cx="308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5" name="Picture 11" descr="012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8" y="0"/>
              <a:ext cx="280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6" name="Picture 12" descr="011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2" y="0"/>
              <a:ext cx="306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17" name="Group 13"/>
          <p:cNvGrpSpPr>
            <a:grpSpLocks noChangeAspect="1"/>
          </p:cNvGrpSpPr>
          <p:nvPr/>
        </p:nvGrpSpPr>
        <p:grpSpPr bwMode="auto">
          <a:xfrm>
            <a:off x="5562600" y="3124200"/>
            <a:ext cx="3014663" cy="3384550"/>
            <a:chOff x="0" y="0"/>
            <a:chExt cx="2544" cy="2856"/>
          </a:xfrm>
        </p:grpSpPr>
        <p:pic>
          <p:nvPicPr>
            <p:cNvPr id="21518" name="Picture 14" descr="bsj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96"/>
              <a:ext cx="1728" cy="2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9" name="Picture 15" descr="bsj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8" y="0"/>
              <a:ext cx="1536" cy="2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0" name="Picture 16" descr="bsj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8" y="1176"/>
              <a:ext cx="774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6"/>
          <p:cNvSpPr>
            <a:spLocks noChangeArrowheads="1"/>
          </p:cNvSpPr>
          <p:nvPr/>
        </p:nvSpPr>
        <p:spPr bwMode="auto">
          <a:xfrm>
            <a:off x="533400" y="609600"/>
            <a:ext cx="8001000" cy="5715000"/>
          </a:xfrm>
          <a:prstGeom prst="roundRect">
            <a:avLst>
              <a:gd name="adj" fmla="val 13745"/>
            </a:avLst>
          </a:prstGeom>
          <a:gradFill rotWithShape="1">
            <a:gsLst>
              <a:gs pos="0">
                <a:srgbClr val="FFCCCC">
                  <a:alpha val="48000"/>
                </a:srgbClr>
              </a:gs>
              <a:gs pos="50000">
                <a:srgbClr val="FFFFFF"/>
              </a:gs>
              <a:gs pos="100000">
                <a:srgbClr val="FFCCCC">
                  <a:alpha val="48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 sz="2400" b="1">
              <a:latin typeface="Arial" pitchFamily="34" charset="0"/>
            </a:endParaRPr>
          </a:p>
        </p:txBody>
      </p:sp>
      <p:graphicFrame>
        <p:nvGraphicFramePr>
          <p:cNvPr id="22531" name="Group 3"/>
          <p:cNvGraphicFramePr>
            <a:graphicFrameLocks noGrp="1"/>
          </p:cNvGraphicFramePr>
          <p:nvPr/>
        </p:nvGraphicFramePr>
        <p:xfrm>
          <a:off x="685800" y="1752600"/>
          <a:ext cx="7848600" cy="4389438"/>
        </p:xfrm>
        <a:graphic>
          <a:graphicData uri="http://schemas.openxmlformats.org/drawingml/2006/table">
            <a:tbl>
              <a:tblPr/>
              <a:tblGrid>
                <a:gridCol w="6408738"/>
                <a:gridCol w="654050"/>
                <a:gridCol w="785812"/>
              </a:tblGrid>
              <a:tr h="788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Activity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1.___ listen to music in the classrooms or hallways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can’t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2.___ eat in the classrooms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can’t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3.___ wear a hat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can’t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4.___  listen to music outside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can’t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5.___ fight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can’t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6.___ listen to music in the music room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can’t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7.___ eat in the dinning room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can’t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8.___ eat outside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can’t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73" name="Text Box 45"/>
          <p:cNvSpPr txBox="1">
            <a:spLocks noChangeArrowheads="1"/>
          </p:cNvSpPr>
          <p:nvPr/>
        </p:nvSpPr>
        <p:spPr bwMode="auto">
          <a:xfrm>
            <a:off x="990600" y="25146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400" b="1"/>
          </a:p>
        </p:txBody>
      </p:sp>
      <p:grpSp>
        <p:nvGrpSpPr>
          <p:cNvPr id="22574" name="Group 46"/>
          <p:cNvGrpSpPr>
            <a:grpSpLocks/>
          </p:cNvGrpSpPr>
          <p:nvPr/>
        </p:nvGrpSpPr>
        <p:grpSpPr bwMode="auto">
          <a:xfrm>
            <a:off x="990600" y="2590800"/>
            <a:ext cx="342900" cy="198438"/>
            <a:chOff x="0" y="0"/>
            <a:chExt cx="540" cy="312"/>
          </a:xfrm>
        </p:grpSpPr>
        <p:sp>
          <p:nvSpPr>
            <p:cNvPr id="22575" name="Line 47"/>
            <p:cNvSpPr>
              <a:spLocks noChangeShapeType="1"/>
            </p:cNvSpPr>
            <p:nvPr/>
          </p:nvSpPr>
          <p:spPr bwMode="auto">
            <a:xfrm>
              <a:off x="0" y="156"/>
              <a:ext cx="180" cy="156"/>
            </a:xfrm>
            <a:prstGeom prst="line">
              <a:avLst/>
            </a:pr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6" name="Line 48"/>
            <p:cNvSpPr>
              <a:spLocks noChangeShapeType="1"/>
            </p:cNvSpPr>
            <p:nvPr/>
          </p:nvSpPr>
          <p:spPr bwMode="auto">
            <a:xfrm flipV="1">
              <a:off x="180" y="0"/>
              <a:ext cx="360" cy="312"/>
            </a:xfrm>
            <a:prstGeom prst="line">
              <a:avLst/>
            </a:pr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77" name="Group 49"/>
          <p:cNvGrpSpPr>
            <a:grpSpLocks/>
          </p:cNvGrpSpPr>
          <p:nvPr/>
        </p:nvGrpSpPr>
        <p:grpSpPr bwMode="auto">
          <a:xfrm>
            <a:off x="990600" y="3048000"/>
            <a:ext cx="342900" cy="198438"/>
            <a:chOff x="0" y="0"/>
            <a:chExt cx="540" cy="312"/>
          </a:xfrm>
        </p:grpSpPr>
        <p:sp>
          <p:nvSpPr>
            <p:cNvPr id="22578" name="Line 50"/>
            <p:cNvSpPr>
              <a:spLocks noChangeShapeType="1"/>
            </p:cNvSpPr>
            <p:nvPr/>
          </p:nvSpPr>
          <p:spPr bwMode="auto">
            <a:xfrm>
              <a:off x="0" y="156"/>
              <a:ext cx="180" cy="156"/>
            </a:xfrm>
            <a:prstGeom prst="line">
              <a:avLst/>
            </a:pr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9" name="Line 51"/>
            <p:cNvSpPr>
              <a:spLocks noChangeShapeType="1"/>
            </p:cNvSpPr>
            <p:nvPr/>
          </p:nvSpPr>
          <p:spPr bwMode="auto">
            <a:xfrm flipV="1">
              <a:off x="180" y="0"/>
              <a:ext cx="360" cy="312"/>
            </a:xfrm>
            <a:prstGeom prst="line">
              <a:avLst/>
            </a:pr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80" name="Group 52"/>
          <p:cNvGrpSpPr>
            <a:grpSpLocks/>
          </p:cNvGrpSpPr>
          <p:nvPr/>
        </p:nvGrpSpPr>
        <p:grpSpPr bwMode="auto">
          <a:xfrm>
            <a:off x="990600" y="3505200"/>
            <a:ext cx="342900" cy="198438"/>
            <a:chOff x="0" y="0"/>
            <a:chExt cx="540" cy="312"/>
          </a:xfrm>
        </p:grpSpPr>
        <p:sp>
          <p:nvSpPr>
            <p:cNvPr id="22581" name="Line 53"/>
            <p:cNvSpPr>
              <a:spLocks noChangeShapeType="1"/>
            </p:cNvSpPr>
            <p:nvPr/>
          </p:nvSpPr>
          <p:spPr bwMode="auto">
            <a:xfrm>
              <a:off x="0" y="156"/>
              <a:ext cx="180" cy="156"/>
            </a:xfrm>
            <a:prstGeom prst="line">
              <a:avLst/>
            </a:pr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2" name="Line 54"/>
            <p:cNvSpPr>
              <a:spLocks noChangeShapeType="1"/>
            </p:cNvSpPr>
            <p:nvPr/>
          </p:nvSpPr>
          <p:spPr bwMode="auto">
            <a:xfrm flipV="1">
              <a:off x="180" y="0"/>
              <a:ext cx="360" cy="312"/>
            </a:xfrm>
            <a:prstGeom prst="line">
              <a:avLst/>
            </a:pr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83" name="Group 55"/>
          <p:cNvGrpSpPr>
            <a:grpSpLocks/>
          </p:cNvGrpSpPr>
          <p:nvPr/>
        </p:nvGrpSpPr>
        <p:grpSpPr bwMode="auto">
          <a:xfrm>
            <a:off x="990600" y="4419600"/>
            <a:ext cx="342900" cy="198438"/>
            <a:chOff x="0" y="0"/>
            <a:chExt cx="540" cy="312"/>
          </a:xfrm>
        </p:grpSpPr>
        <p:sp>
          <p:nvSpPr>
            <p:cNvPr id="22584" name="Line 56"/>
            <p:cNvSpPr>
              <a:spLocks noChangeShapeType="1"/>
            </p:cNvSpPr>
            <p:nvPr/>
          </p:nvSpPr>
          <p:spPr bwMode="auto">
            <a:xfrm>
              <a:off x="0" y="156"/>
              <a:ext cx="180" cy="156"/>
            </a:xfrm>
            <a:prstGeom prst="line">
              <a:avLst/>
            </a:pr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5" name="Line 57"/>
            <p:cNvSpPr>
              <a:spLocks noChangeShapeType="1"/>
            </p:cNvSpPr>
            <p:nvPr/>
          </p:nvSpPr>
          <p:spPr bwMode="auto">
            <a:xfrm flipV="1">
              <a:off x="180" y="0"/>
              <a:ext cx="360" cy="312"/>
            </a:xfrm>
            <a:prstGeom prst="line">
              <a:avLst/>
            </a:pr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86" name="Group 58"/>
          <p:cNvGrpSpPr>
            <a:grpSpLocks/>
          </p:cNvGrpSpPr>
          <p:nvPr/>
        </p:nvGrpSpPr>
        <p:grpSpPr bwMode="auto">
          <a:xfrm>
            <a:off x="990600" y="4876800"/>
            <a:ext cx="342900" cy="198438"/>
            <a:chOff x="0" y="0"/>
            <a:chExt cx="540" cy="312"/>
          </a:xfrm>
        </p:grpSpPr>
        <p:sp>
          <p:nvSpPr>
            <p:cNvPr id="22587" name="Line 59"/>
            <p:cNvSpPr>
              <a:spLocks noChangeShapeType="1"/>
            </p:cNvSpPr>
            <p:nvPr/>
          </p:nvSpPr>
          <p:spPr bwMode="auto">
            <a:xfrm>
              <a:off x="0" y="156"/>
              <a:ext cx="180" cy="156"/>
            </a:xfrm>
            <a:prstGeom prst="line">
              <a:avLst/>
            </a:pr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8" name="Line 60"/>
            <p:cNvSpPr>
              <a:spLocks noChangeShapeType="1"/>
            </p:cNvSpPr>
            <p:nvPr/>
          </p:nvSpPr>
          <p:spPr bwMode="auto">
            <a:xfrm flipV="1">
              <a:off x="180" y="0"/>
              <a:ext cx="360" cy="312"/>
            </a:xfrm>
            <a:prstGeom prst="line">
              <a:avLst/>
            </a:pr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89" name="Group 61"/>
          <p:cNvGrpSpPr>
            <a:grpSpLocks/>
          </p:cNvGrpSpPr>
          <p:nvPr/>
        </p:nvGrpSpPr>
        <p:grpSpPr bwMode="auto">
          <a:xfrm>
            <a:off x="990600" y="5334000"/>
            <a:ext cx="342900" cy="198438"/>
            <a:chOff x="0" y="0"/>
            <a:chExt cx="540" cy="312"/>
          </a:xfrm>
        </p:grpSpPr>
        <p:sp>
          <p:nvSpPr>
            <p:cNvPr id="22590" name="Line 62"/>
            <p:cNvSpPr>
              <a:spLocks noChangeShapeType="1"/>
            </p:cNvSpPr>
            <p:nvPr/>
          </p:nvSpPr>
          <p:spPr bwMode="auto">
            <a:xfrm>
              <a:off x="0" y="156"/>
              <a:ext cx="180" cy="156"/>
            </a:xfrm>
            <a:prstGeom prst="line">
              <a:avLst/>
            </a:pr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1" name="Line 63"/>
            <p:cNvSpPr>
              <a:spLocks noChangeShapeType="1"/>
            </p:cNvSpPr>
            <p:nvPr/>
          </p:nvSpPr>
          <p:spPr bwMode="auto">
            <a:xfrm flipV="1">
              <a:off x="180" y="0"/>
              <a:ext cx="360" cy="312"/>
            </a:xfrm>
            <a:prstGeom prst="line">
              <a:avLst/>
            </a:pr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92" name="Oval 64"/>
          <p:cNvSpPr>
            <a:spLocks noChangeArrowheads="1"/>
          </p:cNvSpPr>
          <p:nvPr/>
        </p:nvSpPr>
        <p:spPr bwMode="auto">
          <a:xfrm>
            <a:off x="7086600" y="5257800"/>
            <a:ext cx="609600" cy="381000"/>
          </a:xfrm>
          <a:prstGeom prst="ellipse">
            <a:avLst/>
          </a:prstGeom>
          <a:noFill/>
          <a:ln w="1905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3" name="Oval 65"/>
          <p:cNvSpPr>
            <a:spLocks noChangeArrowheads="1"/>
          </p:cNvSpPr>
          <p:nvPr/>
        </p:nvSpPr>
        <p:spPr bwMode="auto">
          <a:xfrm>
            <a:off x="7086600" y="4876800"/>
            <a:ext cx="609600" cy="381000"/>
          </a:xfrm>
          <a:prstGeom prst="ellipse">
            <a:avLst/>
          </a:prstGeom>
          <a:noFill/>
          <a:ln w="1905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4" name="Oval 66"/>
          <p:cNvSpPr>
            <a:spLocks noChangeArrowheads="1"/>
          </p:cNvSpPr>
          <p:nvPr/>
        </p:nvSpPr>
        <p:spPr bwMode="auto">
          <a:xfrm>
            <a:off x="7772400" y="2590800"/>
            <a:ext cx="685800" cy="381000"/>
          </a:xfrm>
          <a:prstGeom prst="ellipse">
            <a:avLst/>
          </a:prstGeom>
          <a:noFill/>
          <a:ln w="1905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5" name="Oval 67"/>
          <p:cNvSpPr>
            <a:spLocks noChangeArrowheads="1"/>
          </p:cNvSpPr>
          <p:nvPr/>
        </p:nvSpPr>
        <p:spPr bwMode="auto">
          <a:xfrm>
            <a:off x="7772400" y="3048000"/>
            <a:ext cx="685800" cy="381000"/>
          </a:xfrm>
          <a:prstGeom prst="ellipse">
            <a:avLst/>
          </a:prstGeom>
          <a:noFill/>
          <a:ln w="1905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6" name="Oval 68"/>
          <p:cNvSpPr>
            <a:spLocks noChangeArrowheads="1"/>
          </p:cNvSpPr>
          <p:nvPr/>
        </p:nvSpPr>
        <p:spPr bwMode="auto">
          <a:xfrm>
            <a:off x="7772400" y="3429000"/>
            <a:ext cx="685800" cy="457200"/>
          </a:xfrm>
          <a:prstGeom prst="ellipse">
            <a:avLst/>
          </a:prstGeom>
          <a:noFill/>
          <a:ln w="1905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7" name="Oval 69"/>
          <p:cNvSpPr>
            <a:spLocks noChangeArrowheads="1"/>
          </p:cNvSpPr>
          <p:nvPr/>
        </p:nvSpPr>
        <p:spPr bwMode="auto">
          <a:xfrm>
            <a:off x="7772400" y="4419600"/>
            <a:ext cx="685800" cy="304800"/>
          </a:xfrm>
          <a:prstGeom prst="ellipse">
            <a:avLst/>
          </a:prstGeom>
          <a:noFill/>
          <a:ln w="1905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8" name="Oval 70"/>
          <p:cNvSpPr>
            <a:spLocks noChangeArrowheads="1"/>
          </p:cNvSpPr>
          <p:nvPr/>
        </p:nvSpPr>
        <p:spPr bwMode="auto">
          <a:xfrm>
            <a:off x="6705600" y="831850"/>
            <a:ext cx="900113" cy="692150"/>
          </a:xfrm>
          <a:prstGeom prst="ellipse">
            <a:avLst/>
          </a:prstGeom>
          <a:solidFill>
            <a:srgbClr val="FF9900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9" name="Text Box 71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858000" y="831850"/>
            <a:ext cx="9001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rgbClr val="0000FF"/>
                </a:solidFill>
              </a:rPr>
              <a:t>2b</a:t>
            </a:r>
          </a:p>
        </p:txBody>
      </p:sp>
      <p:sp>
        <p:nvSpPr>
          <p:cNvPr id="22600" name="WordArt 72"/>
          <p:cNvSpPr>
            <a:spLocks noChangeArrowheads="1" noChangeShapeType="1"/>
          </p:cNvSpPr>
          <p:nvPr/>
        </p:nvSpPr>
        <p:spPr bwMode="auto">
          <a:xfrm>
            <a:off x="685800" y="990600"/>
            <a:ext cx="626427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9050" cmpd="sng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2a Listening </a:t>
            </a:r>
            <a:endParaRPr lang="zh-CN" altLang="en-US" sz="3600" b="1" kern="10">
              <a:ln w="19050" cmpd="sng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/>
              <a:ea typeface="宋体"/>
            </a:endParaRPr>
          </a:p>
        </p:txBody>
      </p:sp>
      <p:pic>
        <p:nvPicPr>
          <p:cNvPr id="22601" name="Section A2a.mp3" descr="Section A2a">
            <a:hlinkClick r:id="" action="ppaction://media"/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09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602" name="Section A2b.mp3" descr="Section A2b">
            <a:hlinkClick r:id="" action="ppaction://media"/>
          </p:cNvPr>
          <p:cNvPicPr>
            <a:picLocks noChangeAspect="1" noChangeArrowheads="1"/>
          </p:cNvPicPr>
          <p:nvPr>
            <a:audioFile r:link="rId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9144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1" dur="500"/>
                                        <p:tgtEl>
                                          <p:spTgt spid="22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6" dur="500"/>
                                        <p:tgtEl>
                                          <p:spTgt spid="22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1" dur="500"/>
                                        <p:tgtEl>
                                          <p:spTgt spid="22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22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/>
                                        <p:tgtEl>
                                          <p:spTgt spid="22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8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601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26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 nodeType="clickPar">
                      <p:stCondLst>
                        <p:cond delay="0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48131" fill="hold"/>
                                        <p:tgtEl>
                                          <p:spTgt spid="226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01"/>
                  </p:tgtEl>
                </p:cond>
              </p:nextCondLst>
            </p:seq>
            <p:audio>
              <p:cMediaNode>
                <p:cTn id="84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602"/>
                </p:tgtEl>
              </p:cMediaNode>
            </p:audio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26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 nodeType="clickPar">
                      <p:stCondLst>
                        <p:cond delay="0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51083" fill="hold"/>
                                        <p:tgtEl>
                                          <p:spTgt spid="226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02"/>
                  </p:tgtEl>
                </p:cond>
              </p:nextCondLst>
            </p:seq>
          </p:childTnLst>
        </p:cTn>
      </p:par>
    </p:tnLst>
    <p:bldLst>
      <p:bldP spid="22592" grpId="0" animBg="1"/>
      <p:bldP spid="22593" grpId="0" animBg="1"/>
      <p:bldP spid="22594" grpId="0" animBg="1"/>
      <p:bldP spid="22595" grpId="0" animBg="1"/>
      <p:bldP spid="22596" grpId="0" animBg="1"/>
      <p:bldP spid="22597" grpId="0" animBg="1"/>
      <p:bldP spid="22598" grpId="0" animBg="1"/>
      <p:bldP spid="2259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BE1E-5039-49EF-B8A8-80D1217E6E0E}" type="slidenum">
              <a:rPr lang="zh-CN" altLang="en-US"/>
              <a:pPr/>
              <a:t>17</a:t>
            </a:fld>
            <a:endParaRPr lang="en-US"/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684213" y="0"/>
            <a:ext cx="74628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rgbClr val="0000CC"/>
                </a:solidFill>
                <a:latin typeface="Arial" pitchFamily="34" charset="0"/>
              </a:rPr>
              <a:t>2d. </a:t>
            </a:r>
            <a:r>
              <a:rPr lang="en-US" sz="3600" b="1">
                <a:solidFill>
                  <a:srgbClr val="0000CC"/>
                </a:solidFill>
                <a:latin typeface="Arial" pitchFamily="34" charset="0"/>
              </a:rPr>
              <a:t>Role-play</a:t>
            </a:r>
            <a:r>
              <a:rPr lang="en-US" sz="4000" b="1">
                <a:solidFill>
                  <a:srgbClr val="0000CC"/>
                </a:solidFill>
                <a:latin typeface="Arial" pitchFamily="34" charset="0"/>
              </a:rPr>
              <a:t> the conversation.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23850" y="549275"/>
            <a:ext cx="7526338" cy="606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660066"/>
                </a:solidFill>
                <a:latin typeface="Arial" pitchFamily="34" charset="0"/>
              </a:rPr>
              <a:t>John</a:t>
            </a:r>
            <a:r>
              <a:rPr lang="en-US" sz="2800" b="1">
                <a:latin typeface="Arial" pitchFamily="34" charset="0"/>
              </a:rPr>
              <a:t>: Hi, my name’s John. It’s </a:t>
            </a:r>
            <a:r>
              <a:rPr lang="en-US" sz="2800" b="1">
                <a:solidFill>
                  <a:srgbClr val="FF0000"/>
                </a:solidFill>
                <a:latin typeface="Arial" pitchFamily="34" charset="0"/>
              </a:rPr>
              <a:t>my first day</a:t>
            </a:r>
          </a:p>
          <a:p>
            <a:r>
              <a:rPr lang="en-US" sz="2800" b="1">
                <a:latin typeface="Arial" pitchFamily="34" charset="0"/>
              </a:rPr>
              <a:t>           at school.</a:t>
            </a:r>
          </a:p>
          <a:p>
            <a:r>
              <a:rPr lang="en-US" sz="2800" b="1">
                <a:solidFill>
                  <a:srgbClr val="003300"/>
                </a:solidFill>
                <a:latin typeface="Arial" pitchFamily="34" charset="0"/>
              </a:rPr>
              <a:t>Alice</a:t>
            </a:r>
            <a:r>
              <a:rPr lang="en-US" sz="2800" b="1">
                <a:latin typeface="Arial" pitchFamily="34" charset="0"/>
              </a:rPr>
              <a:t>: Hi, John. I’m Alice. This is a great </a:t>
            </a:r>
          </a:p>
          <a:p>
            <a:r>
              <a:rPr lang="en-US" sz="2800" b="1">
                <a:latin typeface="Arial" pitchFamily="34" charset="0"/>
              </a:rPr>
              <a:t>           school, but there are </a:t>
            </a:r>
            <a:r>
              <a:rPr lang="en-US" sz="2800" b="1">
                <a:solidFill>
                  <a:srgbClr val="FF0000"/>
                </a:solidFill>
                <a:latin typeface="Arial" pitchFamily="34" charset="0"/>
              </a:rPr>
              <a:t>a lot of rules</a:t>
            </a:r>
            <a:r>
              <a:rPr lang="en-US" sz="2800" b="1">
                <a:latin typeface="Arial" pitchFamily="34" charset="0"/>
              </a:rPr>
              <a:t>.</a:t>
            </a:r>
          </a:p>
          <a:p>
            <a:r>
              <a:rPr lang="en-US" sz="2800" b="1">
                <a:solidFill>
                  <a:srgbClr val="660066"/>
                </a:solidFill>
                <a:latin typeface="Arial" pitchFamily="34" charset="0"/>
              </a:rPr>
              <a:t>John:</a:t>
            </a:r>
            <a:r>
              <a:rPr lang="en-US" sz="2800" b="1">
                <a:latin typeface="Arial" pitchFamily="34" charset="0"/>
              </a:rPr>
              <a:t> Really? What are some of the rules?</a:t>
            </a:r>
          </a:p>
          <a:p>
            <a:r>
              <a:rPr lang="en-US" sz="2800" b="1">
                <a:solidFill>
                  <a:srgbClr val="003300"/>
                </a:solidFill>
                <a:latin typeface="Arial" pitchFamily="34" charset="0"/>
              </a:rPr>
              <a:t>Alice</a:t>
            </a:r>
            <a:r>
              <a:rPr lang="en-US" sz="2800" b="1">
                <a:latin typeface="Arial" pitchFamily="34" charset="0"/>
              </a:rPr>
              <a:t>: Well, don’t </a:t>
            </a:r>
            <a:r>
              <a:rPr lang="en-US" sz="2800" b="1">
                <a:solidFill>
                  <a:srgbClr val="FF0000"/>
                </a:solidFill>
                <a:latin typeface="Arial" pitchFamily="34" charset="0"/>
              </a:rPr>
              <a:t>be late for</a:t>
            </a:r>
            <a:r>
              <a:rPr lang="en-US" sz="2800" b="1">
                <a:latin typeface="Arial" pitchFamily="34" charset="0"/>
              </a:rPr>
              <a:t> the class. This</a:t>
            </a:r>
          </a:p>
          <a:p>
            <a:r>
              <a:rPr lang="en-US" sz="2800" b="1">
                <a:latin typeface="Arial" pitchFamily="34" charset="0"/>
              </a:rPr>
              <a:t>           is  very important. </a:t>
            </a:r>
          </a:p>
          <a:p>
            <a:r>
              <a:rPr lang="en-US" sz="2800" b="1">
                <a:solidFill>
                  <a:srgbClr val="660066"/>
                </a:solidFill>
                <a:latin typeface="Arial" pitchFamily="34" charset="0"/>
              </a:rPr>
              <a:t>John:</a:t>
            </a:r>
            <a:r>
              <a:rPr lang="en-US" sz="2800" b="1">
                <a:latin typeface="Arial" pitchFamily="34" charset="0"/>
              </a:rPr>
              <a:t> OK, so we must be </a:t>
            </a:r>
            <a:r>
              <a:rPr lang="en-US" sz="2800" b="1">
                <a:solidFill>
                  <a:srgbClr val="FF0000"/>
                </a:solidFill>
                <a:latin typeface="Arial" pitchFamily="34" charset="0"/>
              </a:rPr>
              <a:t>on time</a:t>
            </a:r>
            <a:r>
              <a:rPr lang="en-US" sz="2800" b="1">
                <a:latin typeface="Arial" pitchFamily="34" charset="0"/>
              </a:rPr>
              <a:t>. Can we bring </a:t>
            </a:r>
          </a:p>
          <a:p>
            <a:r>
              <a:rPr lang="en-US" sz="2800" b="1">
                <a:latin typeface="Arial" pitchFamily="34" charset="0"/>
              </a:rPr>
              <a:t>           music players to school?</a:t>
            </a:r>
          </a:p>
          <a:p>
            <a:r>
              <a:rPr lang="en-US" sz="2800" b="1">
                <a:solidFill>
                  <a:srgbClr val="003300"/>
                </a:solidFill>
                <a:latin typeface="Arial" pitchFamily="34" charset="0"/>
              </a:rPr>
              <a:t>Alice:</a:t>
            </a:r>
            <a:r>
              <a:rPr lang="en-US" sz="2800" b="1">
                <a:latin typeface="Arial" pitchFamily="34" charset="0"/>
              </a:rPr>
              <a:t> No, we can’t. And we always have</a:t>
            </a:r>
          </a:p>
          <a:p>
            <a:r>
              <a:rPr lang="en-US" sz="2800" b="1">
                <a:latin typeface="Arial" pitchFamily="34" charset="0"/>
              </a:rPr>
              <a:t>          to wear the </a:t>
            </a:r>
            <a:r>
              <a:rPr lang="en-US" sz="2800" b="1">
                <a:solidFill>
                  <a:srgbClr val="FF0000"/>
                </a:solidFill>
                <a:latin typeface="Arial" pitchFamily="34" charset="0"/>
              </a:rPr>
              <a:t>school uniform</a:t>
            </a:r>
            <a:r>
              <a:rPr lang="en-US" sz="2800" b="1">
                <a:latin typeface="Arial" pitchFamily="34" charset="0"/>
              </a:rPr>
              <a:t>.</a:t>
            </a:r>
          </a:p>
          <a:p>
            <a:r>
              <a:rPr lang="en-US" sz="2800" b="1">
                <a:solidFill>
                  <a:srgbClr val="660066"/>
                </a:solidFill>
                <a:latin typeface="Arial" pitchFamily="34" charset="0"/>
              </a:rPr>
              <a:t>John:</a:t>
            </a:r>
            <a:r>
              <a:rPr lang="en-US" sz="2800" b="1">
                <a:latin typeface="Arial" pitchFamily="34" charset="0"/>
              </a:rPr>
              <a:t> I see.</a:t>
            </a:r>
          </a:p>
          <a:p>
            <a:r>
              <a:rPr lang="en-US" sz="2800" b="1">
                <a:solidFill>
                  <a:srgbClr val="003300"/>
                </a:solidFill>
                <a:latin typeface="Arial" pitchFamily="34" charset="0"/>
              </a:rPr>
              <a:t>Alice:</a:t>
            </a:r>
            <a:r>
              <a:rPr lang="en-US" sz="2800" b="1">
                <a:latin typeface="Arial" pitchFamily="34" charset="0"/>
              </a:rPr>
              <a:t> Oh, and we also have to be quiet in</a:t>
            </a:r>
          </a:p>
          <a:p>
            <a:r>
              <a:rPr lang="en-US" sz="2800" b="1">
                <a:latin typeface="Arial" pitchFamily="34" charset="0"/>
              </a:rPr>
              <a:t>            the library.</a:t>
            </a:r>
          </a:p>
        </p:txBody>
      </p:sp>
      <p:pic>
        <p:nvPicPr>
          <p:cNvPr id="23556" name="Section A2d.mp3" descr="Section A2d">
            <a:hlinkClick r:id="" action="ppaction://media"/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88913"/>
            <a:ext cx="368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 descr="MM9002838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876800"/>
            <a:ext cx="1676400" cy="160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>
                <p:cTn id="2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56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35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 nodeType="clickPar">
                      <p:stCondLst>
                        <p:cond delay="0"/>
                      </p:stCondLst>
                      <p:childTnLst>
                        <p:par>
                          <p:cTn id="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3142" fill="hold"/>
                                        <p:tgtEl>
                                          <p:spTgt spid="235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6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09600"/>
            <a:ext cx="78486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743200" y="4114800"/>
            <a:ext cx="19240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classroom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6400800" y="4114800"/>
            <a:ext cx="16049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uniform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  <p:bldP spid="24580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 noChangeAspect="1"/>
          </p:cNvGrpSpPr>
          <p:nvPr/>
        </p:nvGrpSpPr>
        <p:grpSpPr bwMode="auto">
          <a:xfrm>
            <a:off x="684213" y="1965325"/>
            <a:ext cx="7704137" cy="2211388"/>
            <a:chOff x="0" y="0"/>
            <a:chExt cx="4717" cy="1121"/>
          </a:xfrm>
        </p:grpSpPr>
        <p:pic>
          <p:nvPicPr>
            <p:cNvPr id="25603" name="Picture 3" descr="banner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3"/>
              <a:ext cx="4717" cy="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Picture 4" descr="banner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6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16" t="4262" r="8200" b="31306"/>
            <a:stretch>
              <a:fillRect/>
            </a:stretch>
          </p:blipFill>
          <p:spPr bwMode="auto">
            <a:xfrm>
              <a:off x="0" y="0"/>
              <a:ext cx="1588" cy="1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987675" y="2828925"/>
            <a:ext cx="4824413" cy="65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zh-CN" altLang="zh-CN" sz="4600" b="1">
                <a:solidFill>
                  <a:srgbClr val="CC0000"/>
                </a:solidFill>
              </a:rPr>
              <a:t>Language points</a:t>
            </a:r>
          </a:p>
        </p:txBody>
      </p:sp>
      <p:pic>
        <p:nvPicPr>
          <p:cNvPr id="25606" name="Picture 6" descr="8755dfec4d8131282797910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694113"/>
            <a:ext cx="604837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7" descr="teacher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676400"/>
            <a:ext cx="8509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8" descr="5a5216b52b50ccc637d3ca4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054475"/>
            <a:ext cx="6335712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727075" y="831850"/>
            <a:ext cx="7783513" cy="526415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CCFFCC">
                  <a:alpha val="75000"/>
                </a:srgbClr>
              </a:gs>
              <a:gs pos="50000">
                <a:schemeClr val="bg1"/>
              </a:gs>
              <a:gs pos="100000">
                <a:srgbClr val="CCFFCC">
                  <a:alpha val="75000"/>
                </a:srgbClr>
              </a:gs>
            </a:gsLst>
            <a:lin ang="5400000" scaled="1"/>
          </a:gradFill>
          <a:ln w="28575" cmpd="sng">
            <a:solidFill>
              <a:srgbClr val="9933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676400" y="2054225"/>
            <a:ext cx="6248400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400" b="1">
                <a:solidFill>
                  <a:srgbClr val="0000FF"/>
                </a:solidFill>
              </a:rPr>
              <a:t>eat---ate</a:t>
            </a:r>
            <a:r>
              <a:rPr lang="zh-CN" altLang="zh-CN" sz="2400" b="1"/>
              <a:t>          </a:t>
            </a:r>
            <a:r>
              <a:rPr lang="zh-CN" altLang="zh-CN" sz="2400" b="1" i="1">
                <a:solidFill>
                  <a:srgbClr val="FF0000"/>
                </a:solidFill>
              </a:rPr>
              <a:t>v</a:t>
            </a:r>
            <a:r>
              <a:rPr lang="zh-CN" altLang="zh-CN" sz="2400" b="1">
                <a:solidFill>
                  <a:srgbClr val="FF0000"/>
                </a:solidFill>
              </a:rPr>
              <a:t>.</a:t>
            </a:r>
            <a:r>
              <a:rPr lang="zh-CN" altLang="zh-CN" sz="2400" b="1"/>
              <a:t> (</a:t>
            </a:r>
            <a:r>
              <a:rPr lang="zh-CN" sz="2400" b="1"/>
              <a:t>吃</a:t>
            </a:r>
            <a:r>
              <a:rPr lang="zh-CN" altLang="zh-CN" sz="2400" b="1"/>
              <a:t>)</a:t>
            </a:r>
          </a:p>
          <a:p>
            <a:pPr>
              <a:lnSpc>
                <a:spcPct val="130000"/>
              </a:lnSpc>
            </a:pPr>
            <a:r>
              <a:rPr lang="zh-CN" altLang="zh-CN" sz="2400" b="1">
                <a:solidFill>
                  <a:srgbClr val="0000FF"/>
                </a:solidFill>
              </a:rPr>
              <a:t>rule</a:t>
            </a:r>
            <a:r>
              <a:rPr lang="zh-CN" altLang="zh-CN" sz="2400" b="1"/>
              <a:t>                 </a:t>
            </a:r>
            <a:r>
              <a:rPr lang="zh-CN" altLang="zh-CN" sz="2400" b="1" i="1">
                <a:solidFill>
                  <a:srgbClr val="FF0000"/>
                </a:solidFill>
              </a:rPr>
              <a:t>n.</a:t>
            </a:r>
            <a:r>
              <a:rPr lang="zh-CN" altLang="zh-CN" sz="2400" b="1"/>
              <a:t> (</a:t>
            </a:r>
            <a:r>
              <a:rPr lang="zh-CN" sz="2400" b="1"/>
              <a:t>规则</a:t>
            </a:r>
            <a:r>
              <a:rPr lang="zh-CN" altLang="zh-CN" sz="2400" b="1"/>
              <a:t>)</a:t>
            </a:r>
          </a:p>
          <a:p>
            <a:pPr>
              <a:lnSpc>
                <a:spcPct val="130000"/>
              </a:lnSpc>
            </a:pPr>
            <a:r>
              <a:rPr lang="zh-CN" altLang="zh-CN" sz="2400" b="1">
                <a:solidFill>
                  <a:srgbClr val="0000FF"/>
                </a:solidFill>
              </a:rPr>
              <a:t>hallway </a:t>
            </a:r>
            <a:r>
              <a:rPr lang="zh-CN" altLang="zh-CN" sz="2400" b="1"/>
              <a:t>         </a:t>
            </a:r>
            <a:r>
              <a:rPr lang="zh-CN" altLang="zh-CN" sz="2400" b="1" i="1">
                <a:solidFill>
                  <a:srgbClr val="FF0000"/>
                </a:solidFill>
              </a:rPr>
              <a:t>n.</a:t>
            </a:r>
            <a:r>
              <a:rPr lang="zh-CN" altLang="zh-CN" sz="2400" b="1"/>
              <a:t> (</a:t>
            </a:r>
            <a:r>
              <a:rPr lang="zh-CN" sz="2400" b="1"/>
              <a:t>走廊，过道</a:t>
            </a:r>
            <a:r>
              <a:rPr lang="zh-CN" altLang="zh-CN" sz="2400" b="1"/>
              <a:t>)</a:t>
            </a:r>
          </a:p>
          <a:p>
            <a:pPr>
              <a:lnSpc>
                <a:spcPct val="130000"/>
              </a:lnSpc>
            </a:pPr>
            <a:r>
              <a:rPr lang="zh-CN" altLang="zh-CN" sz="2400" b="1">
                <a:solidFill>
                  <a:srgbClr val="0000FF"/>
                </a:solidFill>
              </a:rPr>
              <a:t>classroom</a:t>
            </a:r>
            <a:r>
              <a:rPr lang="zh-CN" altLang="zh-CN" sz="2400" b="1"/>
              <a:t>       </a:t>
            </a:r>
            <a:r>
              <a:rPr lang="zh-CN" altLang="zh-CN" sz="2400" b="1" i="1">
                <a:solidFill>
                  <a:srgbClr val="FF0000"/>
                </a:solidFill>
              </a:rPr>
              <a:t>n.</a:t>
            </a:r>
            <a:r>
              <a:rPr lang="zh-CN" altLang="zh-CN" sz="2400" b="1"/>
              <a:t> (</a:t>
            </a:r>
            <a:r>
              <a:rPr lang="zh-CN" sz="2400" b="1"/>
              <a:t>教室</a:t>
            </a:r>
            <a:r>
              <a:rPr lang="zh-CN" altLang="zh-CN" sz="2400" b="1"/>
              <a:t>)</a:t>
            </a:r>
          </a:p>
          <a:p>
            <a:pPr>
              <a:lnSpc>
                <a:spcPct val="130000"/>
              </a:lnSpc>
            </a:pPr>
            <a:r>
              <a:rPr lang="zh-CN" altLang="zh-CN" sz="2400" b="1">
                <a:solidFill>
                  <a:srgbClr val="0000FF"/>
                </a:solidFill>
              </a:rPr>
              <a:t>fight  </a:t>
            </a:r>
            <a:r>
              <a:rPr lang="zh-CN" altLang="zh-CN" sz="2400" b="1"/>
              <a:t>              </a:t>
            </a:r>
            <a:r>
              <a:rPr lang="zh-CN" altLang="zh-CN" sz="2400" b="1" i="1">
                <a:solidFill>
                  <a:srgbClr val="FF0000"/>
                </a:solidFill>
              </a:rPr>
              <a:t>v</a:t>
            </a:r>
            <a:r>
              <a:rPr lang="zh-CN" altLang="zh-CN" sz="2400" b="1">
                <a:solidFill>
                  <a:srgbClr val="FF0000"/>
                </a:solidFill>
              </a:rPr>
              <a:t>.</a:t>
            </a:r>
            <a:r>
              <a:rPr lang="zh-CN" altLang="zh-CN" sz="2400" b="1"/>
              <a:t> (</a:t>
            </a:r>
            <a:r>
              <a:rPr lang="zh-CN" sz="2400" b="1"/>
              <a:t>打架，争吵</a:t>
            </a:r>
            <a:r>
              <a:rPr lang="zh-CN" altLang="zh-CN" sz="2400" b="1"/>
              <a:t>)</a:t>
            </a:r>
          </a:p>
          <a:p>
            <a:pPr>
              <a:lnSpc>
                <a:spcPct val="130000"/>
              </a:lnSpc>
            </a:pPr>
            <a:r>
              <a:rPr lang="zh-CN" altLang="zh-CN" sz="2400" b="1">
                <a:solidFill>
                  <a:srgbClr val="0000FF"/>
                </a:solidFill>
              </a:rPr>
              <a:t>Ms </a:t>
            </a:r>
            <a:r>
              <a:rPr lang="zh-CN" altLang="zh-CN" sz="2400" b="1"/>
              <a:t>                 </a:t>
            </a:r>
            <a:r>
              <a:rPr lang="zh-CN" altLang="zh-CN" sz="2400" b="1" i="1">
                <a:solidFill>
                  <a:srgbClr val="FF0000"/>
                </a:solidFill>
              </a:rPr>
              <a:t>n.</a:t>
            </a:r>
            <a:r>
              <a:rPr lang="zh-CN" altLang="zh-CN" sz="2400" b="1"/>
              <a:t> (</a:t>
            </a:r>
            <a:r>
              <a:rPr lang="zh-CN" sz="2400" b="1"/>
              <a:t>女士</a:t>
            </a:r>
            <a:r>
              <a:rPr lang="zh-CN" altLang="zh-CN" sz="2400" b="1"/>
              <a:t>)</a:t>
            </a:r>
          </a:p>
          <a:p>
            <a:pPr>
              <a:lnSpc>
                <a:spcPct val="130000"/>
              </a:lnSpc>
            </a:pPr>
            <a:r>
              <a:rPr lang="zh-CN" altLang="zh-CN" sz="2400" b="1">
                <a:solidFill>
                  <a:srgbClr val="0000FF"/>
                </a:solidFill>
              </a:rPr>
              <a:t>outside</a:t>
            </a:r>
            <a:r>
              <a:rPr lang="zh-CN" altLang="zh-CN" sz="2400" b="1"/>
              <a:t>           </a:t>
            </a:r>
            <a:r>
              <a:rPr lang="zh-CN" altLang="zh-CN" sz="2400" b="1" i="1">
                <a:solidFill>
                  <a:srgbClr val="FF0000"/>
                </a:solidFill>
              </a:rPr>
              <a:t>adv</a:t>
            </a:r>
            <a:r>
              <a:rPr lang="zh-CN" altLang="zh-CN" sz="2400" b="1">
                <a:solidFill>
                  <a:srgbClr val="FF0000"/>
                </a:solidFill>
              </a:rPr>
              <a:t>.</a:t>
            </a:r>
            <a:r>
              <a:rPr lang="zh-CN" altLang="zh-CN" sz="2400" b="1"/>
              <a:t> (</a:t>
            </a:r>
            <a:r>
              <a:rPr lang="zh-CN" sz="2400" b="1"/>
              <a:t>外面的，</a:t>
            </a:r>
          </a:p>
          <a:p>
            <a:pPr>
              <a:lnSpc>
                <a:spcPct val="130000"/>
              </a:lnSpc>
            </a:pPr>
            <a:r>
              <a:rPr lang="zh-CN" sz="2400" b="1"/>
              <a:t>                               在外部的</a:t>
            </a:r>
            <a:r>
              <a:rPr lang="zh-CN" altLang="zh-CN" sz="2400" b="1"/>
              <a:t>)</a:t>
            </a:r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990600" y="828675"/>
            <a:ext cx="6624638" cy="1076325"/>
            <a:chOff x="0" y="0"/>
            <a:chExt cx="4084" cy="678"/>
          </a:xfrm>
        </p:grpSpPr>
        <p:pic>
          <p:nvPicPr>
            <p:cNvPr id="8197" name="Picture 5" descr="图片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084" cy="6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138" y="68"/>
              <a:ext cx="11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zh-CN" altLang="zh-CN" sz="4000" b="1">
                <a:solidFill>
                  <a:srgbClr val="FFFFFF"/>
                </a:solidFill>
              </a:endParaRPr>
            </a:p>
          </p:txBody>
        </p:sp>
      </p:grp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828800" y="1057275"/>
            <a:ext cx="5715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200" b="1"/>
              <a:t>Words and expressions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utoUpdateAnimBg="0"/>
      <p:bldP spid="8199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6"/>
          <p:cNvSpPr>
            <a:spLocks noChangeArrowheads="1"/>
          </p:cNvSpPr>
          <p:nvPr/>
        </p:nvSpPr>
        <p:spPr bwMode="auto">
          <a:xfrm>
            <a:off x="685800" y="614363"/>
            <a:ext cx="7848600" cy="5481637"/>
          </a:xfrm>
          <a:prstGeom prst="roundRect">
            <a:avLst>
              <a:gd name="adj" fmla="val 13745"/>
            </a:avLst>
          </a:prstGeom>
          <a:gradFill rotWithShape="1">
            <a:gsLst>
              <a:gs pos="0">
                <a:srgbClr val="CCECFF">
                  <a:alpha val="60999"/>
                </a:srgbClr>
              </a:gs>
              <a:gs pos="50000">
                <a:srgbClr val="FFFFFF"/>
              </a:gs>
              <a:gs pos="100000">
                <a:srgbClr val="CCECFF">
                  <a:alpha val="60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 sz="2400" b="1">
              <a:latin typeface="Arial" pitchFamily="34" charset="0"/>
            </a:endParaRPr>
          </a:p>
        </p:txBody>
      </p:sp>
      <p:sp>
        <p:nvSpPr>
          <p:cNvPr id="26627" name="WordArt 3"/>
          <p:cNvSpPr>
            <a:spLocks noChangeArrowheads="1" noChangeShapeType="1"/>
          </p:cNvSpPr>
          <p:nvPr/>
        </p:nvSpPr>
        <p:spPr bwMode="auto">
          <a:xfrm>
            <a:off x="838200" y="838200"/>
            <a:ext cx="604837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2700" cmpd="sng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/>
                <a:ea typeface="宋体"/>
              </a:rPr>
              <a:t>Grammar  Focus</a:t>
            </a:r>
            <a:endParaRPr lang="zh-CN" altLang="en-US" sz="3600" b="1" kern="10">
              <a:ln w="12700" cmpd="sng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/>
              <a:ea typeface="宋体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85800" y="1798638"/>
            <a:ext cx="7848600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60363" indent="-36036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39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</a:rPr>
              <a:t>1.What are the rules at your school?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</a:rPr>
              <a:t>   =What are your school rules?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</a:rPr>
              <a:t>   </a:t>
            </a:r>
            <a:r>
              <a:rPr lang="zh-CN" altLang="zh-CN" sz="2400" b="1">
                <a:solidFill>
                  <a:srgbClr val="0000FF"/>
                </a:solidFill>
                <a:latin typeface="Times New Roman" pitchFamily="18" charset="0"/>
              </a:rPr>
              <a:t>Don’t run in the hallways and don’t arrive late for class.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</a:rPr>
              <a:t>2.Can we eat in school?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</a:rPr>
              <a:t>   We </a:t>
            </a:r>
            <a:r>
              <a:rPr lang="zh-CN" altLang="zh-CN" sz="2400" b="1">
                <a:solidFill>
                  <a:srgbClr val="0000FF"/>
                </a:solidFill>
                <a:latin typeface="Times New Roman" pitchFamily="18" charset="0"/>
              </a:rPr>
              <a:t>can </a:t>
            </a:r>
            <a:r>
              <a:rPr lang="zh-CN" altLang="zh-CN" sz="2400" b="1">
                <a:latin typeface="Times New Roman" pitchFamily="18" charset="0"/>
              </a:rPr>
              <a:t>eat in the dining hall, but we </a:t>
            </a:r>
            <a:r>
              <a:rPr lang="zh-CN" altLang="zh-CN" sz="2400" b="1">
                <a:solidFill>
                  <a:srgbClr val="0000FF"/>
                </a:solidFill>
                <a:latin typeface="Times New Roman" pitchFamily="18" charset="0"/>
              </a:rPr>
              <a:t>can’t </a:t>
            </a:r>
            <a:r>
              <a:rPr lang="zh-CN" altLang="zh-CN" sz="2400" b="1">
                <a:latin typeface="Times New Roman" pitchFamily="18" charset="0"/>
              </a:rPr>
              <a:t>eat in the classrooms.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6"/>
          <p:cNvSpPr>
            <a:spLocks noChangeArrowheads="1"/>
          </p:cNvSpPr>
          <p:nvPr/>
        </p:nvSpPr>
        <p:spPr bwMode="auto">
          <a:xfrm>
            <a:off x="609600" y="914400"/>
            <a:ext cx="7851775" cy="4935538"/>
          </a:xfrm>
          <a:prstGeom prst="roundRect">
            <a:avLst>
              <a:gd name="adj" fmla="val 13745"/>
            </a:avLst>
          </a:prstGeom>
          <a:gradFill rotWithShape="1">
            <a:gsLst>
              <a:gs pos="0">
                <a:srgbClr val="FFCC99">
                  <a:alpha val="50000"/>
                </a:srgbClr>
              </a:gs>
              <a:gs pos="50000">
                <a:srgbClr val="FFFFFF"/>
              </a:gs>
              <a:gs pos="100000">
                <a:srgbClr val="FFCC99">
                  <a:alpha val="50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latin typeface="Arial" pitchFamily="34" charset="0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685800" y="1058863"/>
            <a:ext cx="7772400" cy="429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/>
              <a:t>3.Can we wear hats in school?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/>
              <a:t>   Yes, we can. /No, we can’t.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>
                <a:solidFill>
                  <a:schemeClr val="accent2"/>
                </a:solidFill>
              </a:rPr>
              <a:t>4.Do you have to wear a </a:t>
            </a:r>
            <a:r>
              <a:rPr lang="zh-CN" altLang="zh-CN" sz="2400" b="1" u="sng">
                <a:solidFill>
                  <a:schemeClr val="accent2"/>
                </a:solidFill>
              </a:rPr>
              <a:t>uniform</a:t>
            </a:r>
            <a:r>
              <a:rPr lang="zh-CN" altLang="zh-CN" sz="2400" b="1">
                <a:solidFill>
                  <a:schemeClr val="accent2"/>
                </a:solidFill>
              </a:rPr>
              <a:t>(</a:t>
            </a:r>
            <a:r>
              <a:rPr lang="zh-CN" sz="2400" b="1">
                <a:solidFill>
                  <a:schemeClr val="accent2"/>
                </a:solidFill>
              </a:rPr>
              <a:t>制服</a:t>
            </a:r>
            <a:r>
              <a:rPr lang="zh-CN" altLang="zh-CN" sz="2400" b="1">
                <a:solidFill>
                  <a:schemeClr val="accent2"/>
                </a:solidFill>
              </a:rPr>
              <a:t>)  at school?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>
                <a:solidFill>
                  <a:schemeClr val="accent2"/>
                </a:solidFill>
              </a:rPr>
              <a:t>   Yes, we do. /No, we don’t.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>
                <a:solidFill>
                  <a:schemeClr val="accent2"/>
                </a:solidFill>
              </a:rPr>
              <a:t>5.What else do you </a:t>
            </a:r>
            <a:r>
              <a:rPr lang="zh-CN" altLang="zh-CN" sz="2400" b="1" u="sng">
                <a:solidFill>
                  <a:srgbClr val="FF0000"/>
                </a:solidFill>
              </a:rPr>
              <a:t>have to</a:t>
            </a:r>
            <a:r>
              <a:rPr lang="zh-CN" altLang="zh-CN" sz="2400" b="1">
                <a:solidFill>
                  <a:schemeClr val="accent2"/>
                </a:solidFill>
              </a:rPr>
              <a:t> </a:t>
            </a:r>
            <a:r>
              <a:rPr lang="zh-CN" sz="2400" b="1">
                <a:solidFill>
                  <a:schemeClr val="accent2"/>
                </a:solidFill>
              </a:rPr>
              <a:t>（不得不）</a:t>
            </a:r>
            <a:r>
              <a:rPr lang="zh-CN" altLang="zh-CN" sz="2400" b="1">
                <a:solidFill>
                  <a:schemeClr val="accent2"/>
                </a:solidFill>
              </a:rPr>
              <a:t>do?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>
                <a:solidFill>
                  <a:schemeClr val="accent2"/>
                </a:solidFill>
              </a:rPr>
              <a:t>   We have to clean the classrooms.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609600" y="2362200"/>
            <a:ext cx="7924800" cy="3352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/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pic>
        <p:nvPicPr>
          <p:cNvPr id="28675" name="Picture 3" descr="x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85800"/>
            <a:ext cx="6400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 descr="line0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6553200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685800" y="1538288"/>
            <a:ext cx="74723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have to</a:t>
            </a:r>
            <a:r>
              <a:rPr lang="zh-CN" altLang="en-US" sz="2800" b="1">
                <a:solidFill>
                  <a:srgbClr val="0000FF"/>
                </a:solidFill>
              </a:rPr>
              <a:t>:由于客观需要而</a:t>
            </a:r>
            <a:r>
              <a:rPr lang="zh-CN" altLang="en-US" sz="2800" b="1">
                <a:solidFill>
                  <a:srgbClr val="FF0000"/>
                </a:solidFill>
              </a:rPr>
              <a:t>必须，不得不</a:t>
            </a:r>
            <a:r>
              <a:rPr lang="zh-CN" altLang="en-US" sz="2800" b="1">
                <a:solidFill>
                  <a:srgbClr val="0000FF"/>
                </a:solidFill>
              </a:rPr>
              <a:t>做某事．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835025" y="2819400"/>
            <a:ext cx="8232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2400" b="1"/>
              <a:t>1.I </a:t>
            </a:r>
            <a:r>
              <a:rPr lang="zh-CN" altLang="zh-CN" sz="2400" b="1" u="sng">
                <a:solidFill>
                  <a:srgbClr val="FF0000"/>
                </a:solidFill>
              </a:rPr>
              <a:t>have </a:t>
            </a:r>
            <a:r>
              <a:rPr lang="zh-CN" altLang="zh-CN" sz="2400" b="1">
                <a:solidFill>
                  <a:srgbClr val="FF0000"/>
                </a:solidFill>
              </a:rPr>
              <a:t>to</a:t>
            </a:r>
            <a:r>
              <a:rPr lang="zh-CN" altLang="zh-CN" sz="2400" b="1"/>
              <a:t> get up early on Monday morning.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835025" y="3790950"/>
            <a:ext cx="8385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2400" b="1"/>
              <a:t>2.Jim </a:t>
            </a:r>
            <a:r>
              <a:rPr lang="zh-CN" altLang="zh-CN" sz="2400" b="1" u="sng">
                <a:solidFill>
                  <a:srgbClr val="FF0000"/>
                </a:solidFill>
              </a:rPr>
              <a:t>has</a:t>
            </a:r>
            <a:r>
              <a:rPr lang="zh-CN" altLang="zh-CN" sz="2400" b="1">
                <a:solidFill>
                  <a:srgbClr val="FF0000"/>
                </a:solidFill>
              </a:rPr>
              <a:t> to</a:t>
            </a:r>
            <a:r>
              <a:rPr lang="zh-CN" altLang="zh-CN" sz="2400" b="1"/>
              <a:t> help her mother do some cooking.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835025" y="4629150"/>
            <a:ext cx="7089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2400" b="1"/>
              <a:t>3.I </a:t>
            </a:r>
            <a:r>
              <a:rPr lang="zh-CN" altLang="zh-CN" sz="2400" b="1" u="sng">
                <a:solidFill>
                  <a:srgbClr val="FF0000"/>
                </a:solidFill>
              </a:rPr>
              <a:t>had</a:t>
            </a:r>
            <a:r>
              <a:rPr lang="zh-CN" altLang="zh-CN" sz="2400" b="1">
                <a:solidFill>
                  <a:srgbClr val="FF0000"/>
                </a:solidFill>
              </a:rPr>
              <a:t> to</a:t>
            </a:r>
            <a:r>
              <a:rPr lang="zh-CN" altLang="zh-CN" sz="2400" b="1"/>
              <a:t> cook for my sister last night.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utoUpdateAnimBg="0"/>
      <p:bldP spid="28678" grpId="0" autoUpdateAnimBg="0"/>
      <p:bldP spid="28679" grpId="0" autoUpdateAnimBg="0"/>
      <p:bldP spid="28680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600075" y="685800"/>
            <a:ext cx="8010525" cy="4419600"/>
          </a:xfrm>
          <a:prstGeom prst="rect">
            <a:avLst/>
          </a:prstGeom>
          <a:gradFill rotWithShape="1">
            <a:gsLst>
              <a:gs pos="0">
                <a:srgbClr val="CCFFCC">
                  <a:alpha val="62000"/>
                </a:srgbClr>
              </a:gs>
              <a:gs pos="50000">
                <a:srgbClr val="CCFFCC">
                  <a:gamma/>
                  <a:tint val="0"/>
                  <a:invGamma/>
                </a:srgbClr>
              </a:gs>
              <a:gs pos="100000">
                <a:srgbClr val="CCFFCC">
                  <a:alpha val="62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lnSpc>
                <a:spcPct val="140000"/>
              </a:lnSpc>
              <a:spcBef>
                <a:spcPct val="50000"/>
              </a:spcBef>
            </a:pPr>
            <a:endParaRPr lang="zh-CN" altLang="zh-CN" sz="2200" b="1"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29699" name="Picture 3" descr="pic_240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685800"/>
            <a:ext cx="3600450" cy="253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685800" y="3352800"/>
            <a:ext cx="7772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2800" b="1">
                <a:solidFill>
                  <a:srgbClr val="FF3300"/>
                </a:solidFill>
              </a:rPr>
              <a:t>A: Can we listen to music in class?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685800" y="4006850"/>
            <a:ext cx="778033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rgbClr val="FF3300"/>
                </a:solidFill>
              </a:rPr>
              <a:t>B: No, we can’t. We can’t listen to music in class , </a:t>
            </a:r>
          </a:p>
          <a:p>
            <a:r>
              <a:rPr lang="zh-CN" altLang="zh-CN" sz="2800" b="1">
                <a:solidFill>
                  <a:srgbClr val="FF3300"/>
                </a:solidFill>
              </a:rPr>
              <a:t>     but we can listen to it outside. 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1458913" y="1038225"/>
            <a:ext cx="2808287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800" b="1">
                <a:solidFill>
                  <a:srgbClr val="FF66FF"/>
                </a:solidFill>
                <a:latin typeface="Arial" pitchFamily="34" charset="0"/>
                <a:ea typeface="黑体" pitchFamily="49" charset="-122"/>
              </a:rPr>
              <a:t>当堂训练</a:t>
            </a:r>
          </a:p>
        </p:txBody>
      </p:sp>
      <p:pic>
        <p:nvPicPr>
          <p:cNvPr id="29703" name="Picture 7" descr="1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181600"/>
            <a:ext cx="78486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8" descr="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1114425"/>
            <a:ext cx="4713287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utoUpdateAnimBg="0"/>
      <p:bldP spid="29701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533400" y="914400"/>
            <a:ext cx="8001000" cy="5181600"/>
          </a:xfrm>
          <a:prstGeom prst="rect">
            <a:avLst/>
          </a:prstGeom>
          <a:gradFill rotWithShape="1">
            <a:gsLst>
              <a:gs pos="0">
                <a:srgbClr val="FFFFCC">
                  <a:alpha val="53999"/>
                </a:srgbClr>
              </a:gs>
              <a:gs pos="50000">
                <a:srgbClr val="FFFFCC">
                  <a:gamma/>
                  <a:tint val="25490"/>
                  <a:invGamma/>
                </a:srgbClr>
              </a:gs>
              <a:gs pos="100000">
                <a:srgbClr val="FFFFCC">
                  <a:alpha val="53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sz="2400">
              <a:latin typeface="Arial" pitchFamily="34" charset="0"/>
            </a:endParaRPr>
          </a:p>
        </p:txBody>
      </p:sp>
      <p:pic>
        <p:nvPicPr>
          <p:cNvPr id="30723" name="Picture 3" descr="Don't eat in the class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088" y="919163"/>
            <a:ext cx="3186112" cy="365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762000" y="3092450"/>
            <a:ext cx="3886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zh-CN" sz="2800" b="1">
                <a:solidFill>
                  <a:schemeClr val="tx2"/>
                </a:solidFill>
              </a:rPr>
              <a:t>A: Can we eat in the </a:t>
            </a:r>
          </a:p>
          <a:p>
            <a:pPr algn="just"/>
            <a:r>
              <a:rPr lang="zh-CN" altLang="zh-CN" sz="2800" b="1">
                <a:solidFill>
                  <a:schemeClr val="tx2"/>
                </a:solidFill>
              </a:rPr>
              <a:t>classrooms?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762000" y="4648200"/>
            <a:ext cx="7772400" cy="137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>
                <a:solidFill>
                  <a:schemeClr val="tx2"/>
                </a:solidFill>
              </a:rPr>
              <a:t>B: No, we can’t. </a:t>
            </a:r>
            <a:r>
              <a:rPr lang="zh-CN" altLang="zh-CN" sz="2800" b="1">
                <a:solidFill>
                  <a:srgbClr val="FF0000"/>
                </a:solidFill>
              </a:rPr>
              <a:t>But we can eat in the  dining room.</a:t>
            </a:r>
          </a:p>
        </p:txBody>
      </p:sp>
      <p:pic>
        <p:nvPicPr>
          <p:cNvPr id="30726" name="Picture 6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14400"/>
            <a:ext cx="47132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utoUpdateAnimBg="0"/>
      <p:bldP spid="30725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685800" y="914400"/>
            <a:ext cx="7731125" cy="5130800"/>
          </a:xfrm>
          <a:prstGeom prst="rect">
            <a:avLst/>
          </a:prstGeom>
          <a:gradFill rotWithShape="1">
            <a:gsLst>
              <a:gs pos="0">
                <a:srgbClr val="CCFFFF">
                  <a:alpha val="45999"/>
                </a:srgbClr>
              </a:gs>
              <a:gs pos="50000">
                <a:srgbClr val="CCFFFF">
                  <a:gamma/>
                  <a:tint val="12549"/>
                  <a:invGamma/>
                </a:srgbClr>
              </a:gs>
              <a:gs pos="100000">
                <a:srgbClr val="CCFFFF">
                  <a:alpha val="45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lnSpc>
                <a:spcPct val="140000"/>
              </a:lnSpc>
              <a:spcBef>
                <a:spcPct val="50000"/>
              </a:spcBef>
            </a:pPr>
            <a:endParaRPr lang="zh-CN" altLang="zh-CN" sz="2200" b="1"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31747" name="Picture 3" descr="youth-basket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1058863"/>
            <a:ext cx="3443287" cy="473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4267200" y="1371600"/>
            <a:ext cx="4298950" cy="429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</a:rPr>
              <a:t>A : </a:t>
            </a:r>
            <a:r>
              <a:rPr lang="zh-CN" altLang="zh-CN" sz="2400" b="1"/>
              <a:t>Can we play basketball in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/>
              <a:t>the classrooms?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</a:rPr>
              <a:t>B : </a:t>
            </a:r>
            <a:r>
              <a:rPr lang="zh-CN" altLang="zh-CN" sz="2400" b="1"/>
              <a:t>No, we can’t. We can’t play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/>
              <a:t>basketball in the classrooms,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/>
              <a:t>but we can play basketball 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/>
              <a:t>the playground.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09600" y="838200"/>
            <a:ext cx="7848600" cy="4495800"/>
          </a:xfrm>
          <a:prstGeom prst="rect">
            <a:avLst/>
          </a:prstGeom>
          <a:gradFill rotWithShape="1">
            <a:gsLst>
              <a:gs pos="0">
                <a:srgbClr val="CCFFCC">
                  <a:alpha val="78999"/>
                </a:srgbClr>
              </a:gs>
              <a:gs pos="50000">
                <a:srgbClr val="CCFFCC">
                  <a:gamma/>
                  <a:tint val="0"/>
                  <a:invGamma/>
                </a:srgbClr>
              </a:gs>
              <a:gs pos="100000">
                <a:srgbClr val="CCFFCC">
                  <a:alpha val="78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lnSpc>
                <a:spcPct val="140000"/>
              </a:lnSpc>
              <a:spcBef>
                <a:spcPct val="50000"/>
              </a:spcBef>
            </a:pPr>
            <a:endParaRPr lang="zh-CN" altLang="zh-CN" sz="2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2771" name="WordArt 3"/>
          <p:cNvSpPr>
            <a:spLocks noChangeArrowheads="1" noChangeShapeType="1"/>
          </p:cNvSpPr>
          <p:nvPr/>
        </p:nvSpPr>
        <p:spPr bwMode="auto">
          <a:xfrm>
            <a:off x="762000" y="2057400"/>
            <a:ext cx="7772400" cy="2390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Narrow"/>
              </a:rPr>
              <a:t>Let’s discuss how to </a:t>
            </a:r>
          </a:p>
          <a:p>
            <a:pPr algn="ctr"/>
            <a:r>
              <a:rPr lang="en-US" altLang="zh-CN" sz="3600" b="1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Narrow"/>
              </a:rPr>
              <a:t>make our class better(</a:t>
            </a:r>
            <a:r>
              <a:rPr lang="zh-CN" altLang="en-US" sz="3600" b="1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Narrow"/>
              </a:rPr>
              <a:t>更好</a:t>
            </a:r>
            <a:r>
              <a:rPr lang="en-US" altLang="zh-CN" sz="3600" b="1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Narrow"/>
              </a:rPr>
              <a:t>).</a:t>
            </a:r>
            <a:endParaRPr lang="zh-CN" altLang="en-US" sz="3600" b="1" kern="10">
              <a:ln w="12700" cmpd="sng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 Narrow"/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768350" y="1066800"/>
            <a:ext cx="4641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zh-CN" sz="3600" b="1">
                <a:solidFill>
                  <a:schemeClr val="accent2"/>
                </a:solidFill>
              </a:rPr>
              <a:t>Practice in groups</a:t>
            </a:r>
          </a:p>
        </p:txBody>
      </p:sp>
      <p:pic>
        <p:nvPicPr>
          <p:cNvPr id="32773" name="Picture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410200"/>
            <a:ext cx="8001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animBg="1"/>
      <p:bldP spid="32772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568325" y="685800"/>
            <a:ext cx="8042275" cy="5486400"/>
          </a:xfrm>
          <a:prstGeom prst="rect">
            <a:avLst/>
          </a:prstGeom>
          <a:gradFill rotWithShape="1">
            <a:gsLst>
              <a:gs pos="0">
                <a:srgbClr val="FFCCFF">
                  <a:alpha val="53000"/>
                </a:srgbClr>
              </a:gs>
              <a:gs pos="50000">
                <a:schemeClr val="bg1"/>
              </a:gs>
              <a:gs pos="100000">
                <a:srgbClr val="FFCCFF">
                  <a:alpha val="53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sz="2400" b="1">
                <a:latin typeface="楷体_GB2312" pitchFamily="1" charset="-122"/>
                <a:ea typeface="楷体_GB2312" pitchFamily="1" charset="-122"/>
              </a:rPr>
              <a:t>   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685800" y="3922713"/>
            <a:ext cx="7620000" cy="217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en-US" sz="2400" b="1"/>
              <a:t>A: Can we … in Nantian Middle School?</a:t>
            </a:r>
          </a:p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en-US" sz="2400" b="1"/>
              <a:t>B: Yes, we can/ No, we can’t.</a:t>
            </a:r>
          </a:p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en-US" sz="2400" b="1"/>
              <a:t>A: </a:t>
            </a:r>
            <a:r>
              <a:rPr lang="en-US" sz="2400" b="1">
                <a:solidFill>
                  <a:srgbClr val="FF0000"/>
                </a:solidFill>
              </a:rPr>
              <a:t>What else do we have to do?</a:t>
            </a:r>
          </a:p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en-US" sz="2400" b="1"/>
              <a:t>B: We have to …</a:t>
            </a:r>
          </a:p>
        </p:txBody>
      </p:sp>
      <p:pic>
        <p:nvPicPr>
          <p:cNvPr id="33796" name="Picture 4" descr="B8EBCBCC625DC4EF29571267E29DE4D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382713"/>
            <a:ext cx="2971800" cy="242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WordArt 5"/>
          <p:cNvSpPr>
            <a:spLocks noChangeArrowheads="1" noChangeShapeType="1"/>
          </p:cNvSpPr>
          <p:nvPr/>
        </p:nvSpPr>
        <p:spPr bwMode="auto">
          <a:xfrm>
            <a:off x="838200" y="1981200"/>
            <a:ext cx="2286000" cy="11049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3600" b="1">
                <a:ln w="9525" cmpd="sng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宋体"/>
                <a:ea typeface="宋体"/>
              </a:rPr>
              <a:t>Pairwork</a:t>
            </a:r>
            <a:endParaRPr lang="zh-CN" altLang="en-US" sz="3600" b="1">
              <a:ln w="9525" cmpd="sng">
                <a:solidFill>
                  <a:srgbClr val="CC99FF"/>
                </a:solidFill>
                <a:round/>
                <a:headEnd/>
                <a:tailEnd/>
              </a:ln>
              <a:solidFill>
                <a:srgbClr val="0000FF"/>
              </a:solidFill>
              <a:latin typeface="宋体"/>
              <a:ea typeface="宋体"/>
            </a:endParaRP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762000" y="723900"/>
            <a:ext cx="76962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sz="2800" b="1">
                <a:solidFill>
                  <a:srgbClr val="CC0099"/>
                </a:solidFill>
              </a:rPr>
              <a:t>Press conference:</a:t>
            </a:r>
            <a:r>
              <a:rPr lang="zh-CN" altLang="en-US" sz="2800" b="1">
                <a:solidFill>
                  <a:srgbClr val="CC0099"/>
                </a:solidFill>
              </a:rPr>
              <a:t>新规章“发布会”，疑难解答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533400" y="609600"/>
            <a:ext cx="8077200" cy="5791200"/>
          </a:xfrm>
          <a:prstGeom prst="rect">
            <a:avLst/>
          </a:prstGeom>
          <a:gradFill rotWithShape="1">
            <a:gsLst>
              <a:gs pos="0">
                <a:srgbClr val="66FFFF">
                  <a:alpha val="28999"/>
                </a:srgbClr>
              </a:gs>
              <a:gs pos="50000">
                <a:schemeClr val="bg1"/>
              </a:gs>
              <a:gs pos="100000">
                <a:srgbClr val="66FFFF">
                  <a:alpha val="28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sz="2400" b="1">
                <a:latin typeface="楷体_GB2312" pitchFamily="1" charset="-122"/>
                <a:ea typeface="楷体_GB2312" pitchFamily="1" charset="-122"/>
              </a:rPr>
              <a:t>   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609600" y="549275"/>
            <a:ext cx="7924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400" b="1">
                <a:solidFill>
                  <a:srgbClr val="990033"/>
                </a:solidFill>
              </a:rPr>
              <a:t>新校规宣传栏</a:t>
            </a:r>
            <a:r>
              <a:rPr lang="en-US" sz="2400" b="1">
                <a:solidFill>
                  <a:srgbClr val="990033"/>
                </a:solidFill>
              </a:rPr>
              <a:t>:</a:t>
            </a:r>
            <a:r>
              <a:rPr lang="zh-CN" altLang="en-US" sz="2400" b="1">
                <a:solidFill>
                  <a:srgbClr val="990033"/>
                </a:solidFill>
              </a:rPr>
              <a:t>Look at these pictures and write down the rules.</a:t>
            </a:r>
          </a:p>
        </p:txBody>
      </p:sp>
      <p:pic>
        <p:nvPicPr>
          <p:cNvPr id="34820" name="Picture 4" descr="2010321610238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1285875"/>
            <a:ext cx="1905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468313" y="3038475"/>
            <a:ext cx="1905000" cy="850900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99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zh-CN" altLang="en-US" sz="2000" b="1"/>
              <a:t>We have to </a:t>
            </a:r>
          </a:p>
          <a:p>
            <a:pPr>
              <a:lnSpc>
                <a:spcPct val="115000"/>
              </a:lnSpc>
            </a:pPr>
            <a:r>
              <a:rPr lang="zh-CN" altLang="en-US" sz="2000" b="1"/>
              <a:t>____</a:t>
            </a:r>
            <a:r>
              <a:rPr lang="en-US" sz="2000" b="1"/>
              <a:t>___</a:t>
            </a:r>
            <a:r>
              <a:rPr lang="zh-CN" altLang="en-US" sz="2000" b="1"/>
              <a:t>______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473075" y="3419475"/>
            <a:ext cx="1976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wear a uniform</a:t>
            </a:r>
          </a:p>
        </p:txBody>
      </p:sp>
      <p:pic>
        <p:nvPicPr>
          <p:cNvPr id="34823" name="Picture 7" descr="20090318_3f1d7e9ab0c5ae808974Haj2mIAZH7q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13" y="1362075"/>
            <a:ext cx="2057400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2678113" y="3038475"/>
            <a:ext cx="1905000" cy="498475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99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sz="2000" b="1"/>
              <a:t>Don’t ______.</a:t>
            </a: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3448050" y="3098800"/>
            <a:ext cx="7540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3333FF"/>
                </a:solidFill>
              </a:rPr>
              <a:t> </a:t>
            </a:r>
            <a:r>
              <a:rPr lang="en-US" sz="2000" b="1">
                <a:solidFill>
                  <a:srgbClr val="FF0000"/>
                </a:solidFill>
              </a:rPr>
              <a:t>fight</a:t>
            </a:r>
          </a:p>
        </p:txBody>
      </p:sp>
      <p:pic>
        <p:nvPicPr>
          <p:cNvPr id="34826" name="Picture 10" descr="face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54513" y="2505075"/>
            <a:ext cx="381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7" name="Picture 11" descr="p03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352675"/>
            <a:ext cx="39687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8" name="Picture 12" descr="001a6b4acc70094ff8e60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13" y="1666875"/>
            <a:ext cx="2743200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4735513" y="3267075"/>
            <a:ext cx="3962400" cy="500063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99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sz="2000" b="1"/>
              <a:t>We have to eat in the _________.</a:t>
            </a:r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7021513" y="3327400"/>
            <a:ext cx="19034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3333FF"/>
                </a:solidFill>
              </a:rPr>
              <a:t> </a:t>
            </a:r>
            <a:r>
              <a:rPr lang="en-US" sz="2000" b="1">
                <a:solidFill>
                  <a:srgbClr val="FF0000"/>
                </a:solidFill>
              </a:rPr>
              <a:t>dining hall</a:t>
            </a:r>
          </a:p>
        </p:txBody>
      </p:sp>
      <p:pic>
        <p:nvPicPr>
          <p:cNvPr id="34831" name="Picture 15" descr="p03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313" y="2733675"/>
            <a:ext cx="39687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2" name="Picture 16" descr="20040118_1_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4029075"/>
            <a:ext cx="1905000" cy="159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544513" y="5781675"/>
            <a:ext cx="2589212" cy="498475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99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sz="2000" b="1"/>
              <a:t>______ draw on wall.</a:t>
            </a:r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666750" y="5842000"/>
            <a:ext cx="868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Don’t </a:t>
            </a:r>
          </a:p>
        </p:txBody>
      </p:sp>
      <p:pic>
        <p:nvPicPr>
          <p:cNvPr id="34835" name="Picture 19" descr="face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44713" y="5248275"/>
            <a:ext cx="381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6" name="Picture 20" descr="200807251546167644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13" y="3648075"/>
            <a:ext cx="22098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7" name="Picture 21" descr="p03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113" y="4638675"/>
            <a:ext cx="39687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2525713" y="5248275"/>
            <a:ext cx="3581400" cy="498475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99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sz="2000" b="1"/>
              <a:t>Boys _______ wear short hair.</a:t>
            </a:r>
          </a:p>
        </p:txBody>
      </p:sp>
      <p:sp>
        <p:nvSpPr>
          <p:cNvPr id="34839" name="Rectangle 23"/>
          <p:cNvSpPr>
            <a:spLocks noChangeArrowheads="1"/>
          </p:cNvSpPr>
          <p:nvPr/>
        </p:nvSpPr>
        <p:spPr bwMode="auto">
          <a:xfrm>
            <a:off x="3135313" y="5308600"/>
            <a:ext cx="1143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3333FF"/>
                </a:solidFill>
              </a:rPr>
              <a:t> </a:t>
            </a:r>
            <a:r>
              <a:rPr lang="en-US" sz="2000" b="1">
                <a:solidFill>
                  <a:srgbClr val="FF0000"/>
                </a:solidFill>
              </a:rPr>
              <a:t>have to </a:t>
            </a:r>
          </a:p>
        </p:txBody>
      </p:sp>
      <p:pic>
        <p:nvPicPr>
          <p:cNvPr id="34840" name="Picture 24" descr="2009360464448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113" y="4105275"/>
            <a:ext cx="213360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41" name="Rectangle 25"/>
          <p:cNvSpPr>
            <a:spLocks noChangeArrowheads="1"/>
          </p:cNvSpPr>
          <p:nvPr/>
        </p:nvSpPr>
        <p:spPr bwMode="auto">
          <a:xfrm>
            <a:off x="4430713" y="5781675"/>
            <a:ext cx="4114800" cy="498475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99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sz="2000" b="1"/>
              <a:t>We ________clean the classrooms.</a:t>
            </a:r>
          </a:p>
        </p:txBody>
      </p:sp>
      <p:pic>
        <p:nvPicPr>
          <p:cNvPr id="34842" name="Picture 26" descr="p03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113" y="5248275"/>
            <a:ext cx="39687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43" name="Rectangle 27"/>
          <p:cNvSpPr>
            <a:spLocks noChangeArrowheads="1"/>
          </p:cNvSpPr>
          <p:nvPr/>
        </p:nvSpPr>
        <p:spPr bwMode="auto">
          <a:xfrm>
            <a:off x="4887913" y="5842000"/>
            <a:ext cx="1143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3333FF"/>
                </a:solidFill>
              </a:rPr>
              <a:t> </a:t>
            </a:r>
            <a:r>
              <a:rPr lang="en-US" sz="2000" b="1">
                <a:solidFill>
                  <a:srgbClr val="FF0000"/>
                </a:solidFill>
              </a:rPr>
              <a:t>have to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4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9" dur="5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4" dur="5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4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9" dur="500"/>
                                        <p:tgtEl>
                                          <p:spTgt spid="3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6" dur="500"/>
                                        <p:tgtEl>
                                          <p:spTgt spid="34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1" dur="5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6" dur="500"/>
                                        <p:tgtEl>
                                          <p:spTgt spid="34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9" dur="500"/>
                                        <p:tgtEl>
                                          <p:spTgt spid="34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8" dur="500"/>
                                        <p:tgtEl>
                                          <p:spTgt spid="34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utoUpdateAnimBg="0"/>
      <p:bldP spid="34821" grpId="0" bldLvl="0" animBg="1" autoUpdateAnimBg="0"/>
      <p:bldP spid="34822" grpId="0" autoUpdateAnimBg="0"/>
      <p:bldP spid="34824" grpId="0" bldLvl="0" animBg="1" autoUpdateAnimBg="0"/>
      <p:bldP spid="34829" grpId="0" bldLvl="0" animBg="1" autoUpdateAnimBg="0"/>
      <p:bldP spid="34830" grpId="0" autoUpdateAnimBg="0"/>
      <p:bldP spid="34833" grpId="0" animBg="1" autoUpdateAnimBg="0"/>
      <p:bldP spid="34834" grpId="0" autoUpdateAnimBg="0"/>
      <p:bldP spid="34838" grpId="0" bldLvl="0" animBg="1" autoUpdateAnimBg="0"/>
      <p:bldP spid="34839" grpId="0" autoUpdateAnimBg="0"/>
      <p:bldP spid="34841" grpId="0" bldLvl="0" animBg="1" autoUpdateAnimBg="0"/>
      <p:bldP spid="34843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568325" y="673100"/>
            <a:ext cx="7966075" cy="5727700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50000">
                <a:schemeClr val="bg1"/>
              </a:gs>
              <a:gs pos="100000">
                <a:srgbClr val="FFFF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sz="2400" b="1">
                <a:latin typeface="楷体_GB2312" pitchFamily="1" charset="-122"/>
                <a:ea typeface="楷体_GB2312" pitchFamily="1" charset="-122"/>
              </a:rPr>
              <a:t>   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685800" y="1219200"/>
            <a:ext cx="7848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400" b="1"/>
              <a:t>祈使句</a:t>
            </a:r>
            <a:r>
              <a:rPr lang="zh-CN" altLang="zh-CN" sz="2400" b="1"/>
              <a:t>: </a:t>
            </a:r>
            <a:r>
              <a:rPr lang="zh-CN" sz="2400" b="1">
                <a:solidFill>
                  <a:srgbClr val="006600"/>
                </a:solidFill>
              </a:rPr>
              <a:t>表示请求</a:t>
            </a:r>
            <a:r>
              <a:rPr lang="zh-CN" altLang="zh-CN" sz="2400" b="1">
                <a:solidFill>
                  <a:srgbClr val="006600"/>
                </a:solidFill>
              </a:rPr>
              <a:t>,</a:t>
            </a:r>
            <a:r>
              <a:rPr lang="zh-CN" sz="2400" b="1">
                <a:solidFill>
                  <a:srgbClr val="006600"/>
                </a:solidFill>
              </a:rPr>
              <a:t>命令等语气的句子</a:t>
            </a:r>
            <a:r>
              <a:rPr lang="zh-CN" altLang="zh-CN" sz="2400" b="1">
                <a:solidFill>
                  <a:srgbClr val="006600"/>
                </a:solidFill>
              </a:rPr>
              <a:t>, </a:t>
            </a:r>
            <a:r>
              <a:rPr lang="zh-CN" sz="2400" b="1">
                <a:solidFill>
                  <a:srgbClr val="006600"/>
                </a:solidFill>
              </a:rPr>
              <a:t>其结构为省去主语</a:t>
            </a:r>
            <a:r>
              <a:rPr lang="zh-CN" altLang="zh-CN" sz="2400" b="1" i="1">
                <a:solidFill>
                  <a:srgbClr val="0000FF"/>
                </a:solidFill>
              </a:rPr>
              <a:t>you</a:t>
            </a:r>
            <a:r>
              <a:rPr lang="zh-CN" sz="2400" b="1">
                <a:solidFill>
                  <a:srgbClr val="006600"/>
                </a:solidFill>
              </a:rPr>
              <a:t>的简单句</a:t>
            </a:r>
            <a:r>
              <a:rPr lang="zh-CN" altLang="zh-CN" sz="2400" b="1">
                <a:solidFill>
                  <a:srgbClr val="006600"/>
                </a:solidFill>
              </a:rPr>
              <a:t>.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533400" y="1371600"/>
            <a:ext cx="7924800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/>
            <a:endParaRPr lang="zh-CN" altLang="zh-CN" sz="2400" b="1"/>
          </a:p>
          <a:p>
            <a:pPr marL="342900" indent="-342900"/>
            <a:endParaRPr lang="zh-CN" altLang="zh-CN" sz="2400" b="1"/>
          </a:p>
          <a:p>
            <a:pPr marL="342900" indent="-342900"/>
            <a:r>
              <a:rPr lang="zh-CN" altLang="zh-CN" sz="2400" b="1"/>
              <a:t>Example: </a:t>
            </a:r>
          </a:p>
          <a:p>
            <a:pPr marL="342900" indent="-342900"/>
            <a:r>
              <a:rPr lang="zh-CN" sz="2400" b="1"/>
              <a:t>肯定祈使句                                        否定祈使句</a:t>
            </a:r>
          </a:p>
          <a:p>
            <a:pPr marL="342900" indent="-342900"/>
            <a:r>
              <a:rPr lang="zh-CN" altLang="zh-CN" sz="2400" b="1"/>
              <a:t>1. Sit down.</a:t>
            </a:r>
          </a:p>
          <a:p>
            <a:pPr marL="342900" indent="-342900"/>
            <a:r>
              <a:rPr lang="zh-CN" altLang="zh-CN" sz="2400" b="1"/>
              <a:t>2. Come in.</a:t>
            </a:r>
          </a:p>
          <a:p>
            <a:pPr marL="342900" indent="-342900"/>
            <a:r>
              <a:rPr lang="zh-CN" altLang="zh-CN" sz="2400" b="1"/>
              <a:t>3. Eat at home.</a:t>
            </a:r>
          </a:p>
          <a:p>
            <a:pPr marL="342900" indent="-342900"/>
            <a:endParaRPr lang="zh-CN" altLang="zh-CN" sz="2400" b="1"/>
          </a:p>
          <a:p>
            <a:pPr marL="342900" indent="-342900"/>
            <a:r>
              <a:rPr lang="zh-CN" altLang="zh-CN" sz="2400" b="1"/>
              <a:t>4. Listen to music outside.</a:t>
            </a:r>
          </a:p>
          <a:p>
            <a:pPr marL="342900" indent="-342900"/>
            <a:endParaRPr lang="zh-CN" altLang="zh-CN" sz="2400" b="1"/>
          </a:p>
          <a:p>
            <a:pPr marL="342900" indent="-342900"/>
            <a:endParaRPr lang="zh-CN" altLang="zh-CN" sz="2400" b="1"/>
          </a:p>
          <a:p>
            <a:pPr marL="342900" indent="-342900"/>
            <a:r>
              <a:rPr lang="zh-CN" altLang="zh-CN" sz="2400" b="1"/>
              <a:t>5. Do your homework at school.</a:t>
            </a:r>
          </a:p>
        </p:txBody>
      </p:sp>
      <p:sp>
        <p:nvSpPr>
          <p:cNvPr id="35845" name="AutoShape 5"/>
          <p:cNvSpPr>
            <a:spLocks noChangeArrowheads="1"/>
          </p:cNvSpPr>
          <p:nvPr/>
        </p:nvSpPr>
        <p:spPr bwMode="auto">
          <a:xfrm>
            <a:off x="3124200" y="2895600"/>
            <a:ext cx="838200" cy="257175"/>
          </a:xfrm>
          <a:prstGeom prst="rightArrow">
            <a:avLst>
              <a:gd name="adj1" fmla="val 50000"/>
              <a:gd name="adj2" fmla="val 81481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6" name="AutoShape 6"/>
          <p:cNvSpPr>
            <a:spLocks noChangeArrowheads="1"/>
          </p:cNvSpPr>
          <p:nvPr/>
        </p:nvSpPr>
        <p:spPr bwMode="auto">
          <a:xfrm>
            <a:off x="3200400" y="3733800"/>
            <a:ext cx="838200" cy="257175"/>
          </a:xfrm>
          <a:prstGeom prst="rightArrow">
            <a:avLst>
              <a:gd name="adj1" fmla="val 50000"/>
              <a:gd name="adj2" fmla="val 81481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7" name="AutoShape 7"/>
          <p:cNvSpPr>
            <a:spLocks noChangeArrowheads="1"/>
          </p:cNvSpPr>
          <p:nvPr/>
        </p:nvSpPr>
        <p:spPr bwMode="auto">
          <a:xfrm>
            <a:off x="3200400" y="3276600"/>
            <a:ext cx="838200" cy="257175"/>
          </a:xfrm>
          <a:prstGeom prst="rightArrow">
            <a:avLst>
              <a:gd name="adj1" fmla="val 50000"/>
              <a:gd name="adj2" fmla="val 81481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5029200" y="2819400"/>
            <a:ext cx="274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2400" b="1">
                <a:solidFill>
                  <a:srgbClr val="FF0000"/>
                </a:solidFill>
              </a:rPr>
              <a:t>Don’t</a:t>
            </a:r>
            <a:r>
              <a:rPr lang="zh-CN" altLang="zh-CN" sz="2400" b="1"/>
              <a:t> sit down.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5029200" y="3238500"/>
            <a:ext cx="2165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400" b="1">
                <a:solidFill>
                  <a:srgbClr val="FF0000"/>
                </a:solidFill>
              </a:rPr>
              <a:t>Don’t</a:t>
            </a:r>
            <a:r>
              <a:rPr lang="zh-CN" altLang="zh-CN" sz="2400" b="1"/>
              <a:t> come in .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5029200" y="3657600"/>
            <a:ext cx="2589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400" b="1">
                <a:solidFill>
                  <a:srgbClr val="FF0000"/>
                </a:solidFill>
              </a:rPr>
              <a:t>Don’t</a:t>
            </a:r>
            <a:r>
              <a:rPr lang="zh-CN" altLang="zh-CN" sz="2400" b="1"/>
              <a:t> eat at home.</a:t>
            </a: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847725" y="4800600"/>
            <a:ext cx="3952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400" b="1">
                <a:solidFill>
                  <a:srgbClr val="FF0000"/>
                </a:solidFill>
              </a:rPr>
              <a:t>Don’t</a:t>
            </a:r>
            <a:r>
              <a:rPr lang="zh-CN" altLang="zh-CN" sz="2400" b="1">
                <a:solidFill>
                  <a:schemeClr val="accent2"/>
                </a:solidFill>
              </a:rPr>
              <a:t> </a:t>
            </a:r>
            <a:r>
              <a:rPr lang="zh-CN" altLang="zh-CN" sz="2400" b="1">
                <a:solidFill>
                  <a:srgbClr val="0000FF"/>
                </a:solidFill>
              </a:rPr>
              <a:t>listen to music outside.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838200" y="5867400"/>
            <a:ext cx="477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400" b="1">
                <a:solidFill>
                  <a:srgbClr val="FF0000"/>
                </a:solidFill>
              </a:rPr>
              <a:t>Don’t</a:t>
            </a:r>
            <a:r>
              <a:rPr lang="zh-CN" altLang="zh-CN" sz="2400" b="1">
                <a:solidFill>
                  <a:schemeClr val="accent2"/>
                </a:solidFill>
              </a:rPr>
              <a:t> </a:t>
            </a:r>
            <a:r>
              <a:rPr lang="zh-CN" altLang="zh-CN" sz="2400" b="1">
                <a:solidFill>
                  <a:srgbClr val="0000FF"/>
                </a:solidFill>
              </a:rPr>
              <a:t>do your homework at school.</a:t>
            </a:r>
          </a:p>
        </p:txBody>
      </p:sp>
      <p:pic>
        <p:nvPicPr>
          <p:cNvPr id="35853" name="Picture 13" descr="01-09-021-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648200"/>
            <a:ext cx="12795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4" name="WordArt 14"/>
          <p:cNvSpPr>
            <a:spLocks noChangeArrowheads="1" noChangeShapeType="1"/>
          </p:cNvSpPr>
          <p:nvPr/>
        </p:nvSpPr>
        <p:spPr bwMode="auto">
          <a:xfrm>
            <a:off x="2819400" y="609600"/>
            <a:ext cx="1981200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>
                <a:gradFill rotWithShape="0">
                  <a:gsLst>
                    <a:gs pos="0">
                      <a:srgbClr val="9400ED"/>
                    </a:gs>
                    <a:gs pos="50000">
                      <a:srgbClr val="0000FF"/>
                    </a:gs>
                    <a:gs pos="100000">
                      <a:srgbClr val="9400ED"/>
                    </a:gs>
                  </a:gsLst>
                  <a:lin ang="0" scaled="1"/>
                </a:gradFill>
                <a:latin typeface="宋体"/>
                <a:ea typeface="宋体"/>
              </a:rPr>
              <a:t>Summary</a:t>
            </a:r>
            <a:endParaRPr lang="zh-CN" altLang="en-US" sz="3600" b="1">
              <a:gradFill rotWithShape="0">
                <a:gsLst>
                  <a:gs pos="0">
                    <a:srgbClr val="9400ED"/>
                  </a:gs>
                  <a:gs pos="50000">
                    <a:srgbClr val="0000FF"/>
                  </a:gs>
                  <a:gs pos="100000">
                    <a:srgbClr val="9400ED"/>
                  </a:gs>
                </a:gsLst>
                <a:lin ang="0" scaled="1"/>
              </a:gradFill>
              <a:latin typeface="宋体"/>
              <a:ea typeface="宋体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3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utoUpdateAnimBg="0"/>
      <p:bldP spid="35844" grpId="0" autoUpdateAnimBg="0"/>
      <p:bldP spid="35845" grpId="0" animBg="1"/>
      <p:bldP spid="35846" grpId="0" animBg="1"/>
      <p:bldP spid="35847" grpId="0" animBg="1"/>
      <p:bldP spid="35848" grpId="0" autoUpdateAnimBg="0"/>
      <p:bldP spid="35849" grpId="0" autoUpdateAnimBg="0"/>
      <p:bldP spid="35850" grpId="0" autoUpdateAnimBg="0"/>
      <p:bldP spid="35851" grpId="0" autoUpdateAnimBg="0"/>
      <p:bldP spid="35852" grpId="0" autoUpdateAnimBg="0"/>
      <p:bldP spid="358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727075" y="831850"/>
            <a:ext cx="7783513" cy="526415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FFCC">
                  <a:alpha val="40999"/>
                </a:srgbClr>
              </a:gs>
              <a:gs pos="50000">
                <a:schemeClr val="bg1"/>
              </a:gs>
              <a:gs pos="100000">
                <a:srgbClr val="FFFFCC">
                  <a:alpha val="40999"/>
                </a:srgbClr>
              </a:gs>
            </a:gsLst>
            <a:lin ang="5400000" scaled="1"/>
          </a:gradFill>
          <a:ln w="28575" cmpd="sng">
            <a:solidFill>
              <a:srgbClr val="33CCCC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914400" y="1066800"/>
            <a:ext cx="7543800" cy="407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30000"/>
              </a:spcBef>
            </a:pPr>
            <a:r>
              <a:rPr lang="zh-CN" altLang="zh-CN" sz="2400" b="1">
                <a:solidFill>
                  <a:srgbClr val="0000FF"/>
                </a:solidFill>
              </a:rPr>
              <a:t>dining</a:t>
            </a:r>
            <a:r>
              <a:rPr lang="zh-CN" altLang="zh-CN" sz="2400" b="1"/>
              <a:t>               </a:t>
            </a:r>
            <a:r>
              <a:rPr lang="zh-CN" altLang="zh-CN" sz="2400" b="1" i="1">
                <a:solidFill>
                  <a:srgbClr val="FF0000"/>
                </a:solidFill>
              </a:rPr>
              <a:t>n.</a:t>
            </a:r>
            <a:r>
              <a:rPr lang="zh-CN" altLang="zh-CN" sz="2400" b="1"/>
              <a:t> (</a:t>
            </a:r>
            <a:r>
              <a:rPr lang="zh-CN" sz="2400" b="1"/>
              <a:t>进餐，吃饭</a:t>
            </a:r>
            <a:r>
              <a:rPr lang="zh-CN" altLang="zh-CN" sz="2400" b="1"/>
              <a:t>)</a:t>
            </a:r>
          </a:p>
          <a:p>
            <a:pPr>
              <a:lnSpc>
                <a:spcPct val="130000"/>
              </a:lnSpc>
              <a:spcBef>
                <a:spcPct val="30000"/>
              </a:spcBef>
            </a:pPr>
            <a:r>
              <a:rPr lang="zh-CN" altLang="zh-CN" sz="2400" b="1">
                <a:solidFill>
                  <a:srgbClr val="0000FF"/>
                </a:solidFill>
              </a:rPr>
              <a:t>break   </a:t>
            </a:r>
            <a:r>
              <a:rPr lang="zh-CN" altLang="zh-CN" sz="2400" b="1"/>
              <a:t>             </a:t>
            </a:r>
            <a:r>
              <a:rPr lang="zh-CN" altLang="zh-CN" sz="2400" b="1" i="1">
                <a:solidFill>
                  <a:srgbClr val="FF0000"/>
                </a:solidFill>
              </a:rPr>
              <a:t>v.</a:t>
            </a:r>
            <a:r>
              <a:rPr lang="zh-CN" altLang="zh-CN" sz="2400" b="1"/>
              <a:t> (</a:t>
            </a:r>
            <a:r>
              <a:rPr lang="zh-CN" sz="2400" b="1"/>
              <a:t>打破</a:t>
            </a:r>
            <a:r>
              <a:rPr lang="zh-CN" altLang="zh-CN" sz="2400" b="1"/>
              <a:t>)</a:t>
            </a:r>
          </a:p>
          <a:p>
            <a:pPr>
              <a:lnSpc>
                <a:spcPct val="130000"/>
              </a:lnSpc>
              <a:spcBef>
                <a:spcPct val="30000"/>
              </a:spcBef>
            </a:pPr>
            <a:r>
              <a:rPr lang="zh-CN" altLang="zh-CN" sz="2400" b="1">
                <a:solidFill>
                  <a:srgbClr val="0000FF"/>
                </a:solidFill>
              </a:rPr>
              <a:t>hall </a:t>
            </a:r>
            <a:r>
              <a:rPr lang="zh-CN" altLang="zh-CN" sz="2400" b="1"/>
              <a:t>                   </a:t>
            </a:r>
            <a:r>
              <a:rPr lang="zh-CN" altLang="zh-CN" sz="2400" b="1" i="1">
                <a:solidFill>
                  <a:srgbClr val="FF0000"/>
                </a:solidFill>
              </a:rPr>
              <a:t>n.</a:t>
            </a:r>
            <a:r>
              <a:rPr lang="zh-CN" altLang="zh-CN" sz="2400" b="1"/>
              <a:t> (</a:t>
            </a:r>
            <a:r>
              <a:rPr lang="zh-CN" sz="2400" b="1"/>
              <a:t>大厅，礼堂</a:t>
            </a:r>
            <a:r>
              <a:rPr lang="zh-CN" altLang="zh-CN" sz="2400" b="1"/>
              <a:t>) </a:t>
            </a:r>
          </a:p>
          <a:p>
            <a:pPr>
              <a:lnSpc>
                <a:spcPct val="130000"/>
              </a:lnSpc>
              <a:spcBef>
                <a:spcPct val="30000"/>
              </a:spcBef>
            </a:pPr>
            <a:r>
              <a:rPr lang="zh-CN" altLang="zh-CN" sz="2400" b="1">
                <a:solidFill>
                  <a:srgbClr val="0000FF"/>
                </a:solidFill>
              </a:rPr>
              <a:t>have to</a:t>
            </a:r>
            <a:r>
              <a:rPr lang="zh-CN" altLang="zh-CN" sz="2400" b="1"/>
              <a:t>              ( </a:t>
            </a:r>
            <a:r>
              <a:rPr lang="zh-CN" sz="2400" b="1"/>
              <a:t>不得不，必须</a:t>
            </a:r>
            <a:r>
              <a:rPr lang="zh-CN" altLang="zh-CN" sz="2400" b="1"/>
              <a:t>)</a:t>
            </a:r>
          </a:p>
          <a:p>
            <a:pPr>
              <a:lnSpc>
                <a:spcPct val="130000"/>
              </a:lnSpc>
              <a:spcBef>
                <a:spcPct val="30000"/>
              </a:spcBef>
            </a:pPr>
            <a:r>
              <a:rPr lang="zh-CN" altLang="zh-CN" sz="2400" b="1">
                <a:solidFill>
                  <a:srgbClr val="0000FF"/>
                </a:solidFill>
              </a:rPr>
              <a:t>else  </a:t>
            </a:r>
            <a:r>
              <a:rPr lang="zh-CN" altLang="zh-CN" sz="2400" b="1"/>
              <a:t>                 </a:t>
            </a:r>
            <a:r>
              <a:rPr lang="zh-CN" altLang="zh-CN" sz="2400" b="1" i="1">
                <a:solidFill>
                  <a:srgbClr val="FF0000"/>
                </a:solidFill>
              </a:rPr>
              <a:t>adj.&amp; adv</a:t>
            </a:r>
            <a:r>
              <a:rPr lang="zh-CN" altLang="zh-CN" sz="2400" b="1">
                <a:solidFill>
                  <a:srgbClr val="FF0000"/>
                </a:solidFill>
              </a:rPr>
              <a:t>.</a:t>
            </a:r>
            <a:r>
              <a:rPr lang="zh-CN" altLang="zh-CN" sz="2400" b="1"/>
              <a:t> (</a:t>
            </a:r>
            <a:r>
              <a:rPr lang="zh-CN" sz="2400" b="1"/>
              <a:t>其他的，别 的，另外的</a:t>
            </a:r>
            <a:r>
              <a:rPr lang="zh-CN" altLang="zh-CN" sz="2400" b="1"/>
              <a:t>)</a:t>
            </a:r>
          </a:p>
          <a:p>
            <a:pPr>
              <a:lnSpc>
                <a:spcPct val="130000"/>
              </a:lnSpc>
              <a:spcBef>
                <a:spcPct val="30000"/>
              </a:spcBef>
            </a:pPr>
            <a:r>
              <a:rPr lang="zh-CN" altLang="zh-CN" sz="2400" b="1">
                <a:solidFill>
                  <a:srgbClr val="0000FF"/>
                </a:solidFill>
              </a:rPr>
              <a:t>sports shoes</a:t>
            </a:r>
            <a:r>
              <a:rPr lang="zh-CN" altLang="zh-CN" sz="2400" b="1"/>
              <a:t>       </a:t>
            </a:r>
            <a:r>
              <a:rPr lang="zh-CN" altLang="zh-CN" sz="2400" b="1" i="1">
                <a:solidFill>
                  <a:srgbClr val="FF0000"/>
                </a:solidFill>
              </a:rPr>
              <a:t>n</a:t>
            </a:r>
            <a:r>
              <a:rPr lang="zh-CN" altLang="zh-CN" sz="2400" b="1">
                <a:solidFill>
                  <a:srgbClr val="FF0000"/>
                </a:solidFill>
              </a:rPr>
              <a:t>.</a:t>
            </a:r>
            <a:r>
              <a:rPr lang="zh-CN" altLang="zh-CN" sz="2400" b="1"/>
              <a:t> (</a:t>
            </a:r>
            <a:r>
              <a:rPr lang="zh-CN" sz="2400" b="1"/>
              <a:t>运动鞋</a:t>
            </a:r>
            <a:r>
              <a:rPr lang="zh-CN" altLang="zh-CN" sz="2400" b="1"/>
              <a:t>)</a:t>
            </a:r>
          </a:p>
          <a:p>
            <a:pPr>
              <a:lnSpc>
                <a:spcPct val="130000"/>
              </a:lnSpc>
              <a:spcBef>
                <a:spcPct val="30000"/>
              </a:spcBef>
            </a:pPr>
            <a:r>
              <a:rPr lang="zh-CN" altLang="zh-CN" sz="2400" b="1">
                <a:solidFill>
                  <a:srgbClr val="0000FF"/>
                </a:solidFill>
              </a:rPr>
              <a:t>gym</a:t>
            </a:r>
            <a:r>
              <a:rPr lang="zh-CN" altLang="zh-CN" sz="2400" b="1"/>
              <a:t>                 </a:t>
            </a:r>
            <a:r>
              <a:rPr lang="zh-CN" altLang="zh-CN" sz="2400" b="1" i="1">
                <a:solidFill>
                  <a:srgbClr val="FF0000"/>
                </a:solidFill>
              </a:rPr>
              <a:t> n</a:t>
            </a:r>
            <a:r>
              <a:rPr lang="zh-CN" altLang="zh-CN" sz="2400" b="1">
                <a:solidFill>
                  <a:srgbClr val="FF0000"/>
                </a:solidFill>
              </a:rPr>
              <a:t>.</a:t>
            </a:r>
            <a:r>
              <a:rPr lang="zh-CN" altLang="zh-CN" sz="2400" b="1"/>
              <a:t> (=gymnasium)</a:t>
            </a:r>
            <a:r>
              <a:rPr lang="zh-CN" sz="2400" b="1"/>
              <a:t>体育馆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609600" y="609600"/>
            <a:ext cx="7924800" cy="5562600"/>
          </a:xfrm>
          <a:prstGeom prst="rect">
            <a:avLst/>
          </a:prstGeom>
          <a:gradFill rotWithShape="1">
            <a:gsLst>
              <a:gs pos="0">
                <a:srgbClr val="FFCCCC">
                  <a:alpha val="46999"/>
                </a:srgbClr>
              </a:gs>
              <a:gs pos="50000">
                <a:schemeClr val="bg1"/>
              </a:gs>
              <a:gs pos="100000">
                <a:srgbClr val="FFCCCC">
                  <a:alpha val="46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sz="2400" b="1">
                <a:latin typeface="楷体_GB2312" pitchFamily="1" charset="-122"/>
                <a:ea typeface="楷体_GB2312" pitchFamily="1" charset="-122"/>
              </a:rPr>
              <a:t>   </a:t>
            </a:r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609600" y="1560513"/>
            <a:ext cx="7924800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2913" indent="-44291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9080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316038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24025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32013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89213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46413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03613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960813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5000"/>
              </a:lnSpc>
            </a:pPr>
            <a:r>
              <a:rPr lang="zh-CN" altLang="zh-CN" sz="2400" b="1">
                <a:solidFill>
                  <a:srgbClr val="0000FF"/>
                </a:solidFill>
                <a:latin typeface="Times New Roman" pitchFamily="18" charset="0"/>
              </a:rPr>
              <a:t>1.</a:t>
            </a:r>
            <a:r>
              <a:rPr lang="zh-CN" sz="2400" b="1">
                <a:solidFill>
                  <a:srgbClr val="0000FF"/>
                </a:solidFill>
                <a:latin typeface="Times New Roman" pitchFamily="18" charset="0"/>
              </a:rPr>
              <a:t>根据句意，用</a:t>
            </a:r>
            <a:r>
              <a:rPr lang="zh-CN" altLang="zh-CN" sz="2400" b="1">
                <a:solidFill>
                  <a:srgbClr val="0000FF"/>
                </a:solidFill>
                <a:latin typeface="Times New Roman" pitchFamily="18" charset="0"/>
              </a:rPr>
              <a:t>can</a:t>
            </a:r>
            <a:r>
              <a:rPr lang="zh-CN" sz="2400" b="1">
                <a:solidFill>
                  <a:srgbClr val="0000FF"/>
                </a:solidFill>
                <a:latin typeface="Times New Roman" pitchFamily="18" charset="0"/>
              </a:rPr>
              <a:t>和</a:t>
            </a:r>
            <a:r>
              <a:rPr lang="zh-CN" altLang="zh-CN" sz="2400" b="1">
                <a:solidFill>
                  <a:srgbClr val="0000FF"/>
                </a:solidFill>
                <a:latin typeface="Times New Roman" pitchFamily="18" charset="0"/>
              </a:rPr>
              <a:t>can’t</a:t>
            </a:r>
            <a:r>
              <a:rPr lang="zh-CN" sz="2400" b="1">
                <a:solidFill>
                  <a:srgbClr val="0000FF"/>
                </a:solidFill>
                <a:latin typeface="Times New Roman" pitchFamily="18" charset="0"/>
              </a:rPr>
              <a:t>填空</a:t>
            </a:r>
          </a:p>
          <a:p>
            <a:pPr>
              <a:lnSpc>
                <a:spcPct val="135000"/>
              </a:lnSpc>
            </a:pPr>
            <a:r>
              <a:rPr lang="zh-CN" altLang="zh-CN" sz="2400" b="1">
                <a:solidFill>
                  <a:srgbClr val="0000FF"/>
                </a:solidFill>
                <a:latin typeface="Times New Roman" pitchFamily="18" charset="0"/>
              </a:rPr>
              <a:t>1.Mr Green </a:t>
            </a:r>
            <a:r>
              <a:rPr lang="zh-CN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   </a:t>
            </a:r>
            <a:r>
              <a:rPr lang="zh-CN" altLang="zh-CN" sz="2400" b="1">
                <a:solidFill>
                  <a:srgbClr val="0000FF"/>
                </a:solidFill>
                <a:latin typeface="Times New Roman" pitchFamily="18" charset="0"/>
              </a:rPr>
              <a:t> smoke here, because  there’s a sign on the wall. It says “No smoking.”</a:t>
            </a:r>
          </a:p>
          <a:p>
            <a:pPr>
              <a:lnSpc>
                <a:spcPct val="135000"/>
              </a:lnSpc>
            </a:pPr>
            <a:r>
              <a:rPr lang="zh-CN" altLang="zh-CN" sz="2400" b="1">
                <a:solidFill>
                  <a:srgbClr val="0000FF"/>
                </a:solidFill>
                <a:latin typeface="Times New Roman" pitchFamily="18" charset="0"/>
              </a:rPr>
              <a:t>2.It’s very cold outside. You </a:t>
            </a:r>
            <a:r>
              <a:rPr lang="zh-CN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zh-CN" altLang="zh-CN" sz="2400" b="1">
                <a:solidFill>
                  <a:srgbClr val="0000FF"/>
                </a:solidFill>
                <a:latin typeface="Times New Roman" pitchFamily="18" charset="0"/>
              </a:rPr>
              <a:t> wear a hat.</a:t>
            </a:r>
          </a:p>
          <a:p>
            <a:pPr>
              <a:lnSpc>
                <a:spcPct val="135000"/>
              </a:lnSpc>
            </a:pPr>
            <a:r>
              <a:rPr lang="zh-CN" altLang="zh-CN" sz="2400" b="1">
                <a:solidFill>
                  <a:srgbClr val="0000FF"/>
                </a:solidFill>
                <a:latin typeface="Times New Roman" pitchFamily="18" charset="0"/>
              </a:rPr>
              <a:t>3.We </a:t>
            </a:r>
            <a:r>
              <a:rPr lang="zh-CN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   </a:t>
            </a:r>
            <a:r>
              <a:rPr lang="zh-CN" altLang="zh-CN" sz="2400" b="1">
                <a:solidFill>
                  <a:srgbClr val="0000FF"/>
                </a:solidFill>
                <a:latin typeface="Times New Roman" pitchFamily="18" charset="0"/>
              </a:rPr>
              <a:t> eat in the classroom, because it’s impolite to teachers.</a:t>
            </a:r>
          </a:p>
          <a:p>
            <a:pPr>
              <a:lnSpc>
                <a:spcPct val="135000"/>
              </a:lnSpc>
            </a:pPr>
            <a:r>
              <a:rPr lang="zh-CN" altLang="zh-CN" sz="2400" b="1">
                <a:solidFill>
                  <a:srgbClr val="0000FF"/>
                </a:solidFill>
                <a:latin typeface="Times New Roman" pitchFamily="18" charset="0"/>
              </a:rPr>
              <a:t>4.I </a:t>
            </a:r>
            <a:r>
              <a:rPr lang="zh-CN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zh-CN" altLang="zh-CN" sz="2400" b="1">
                <a:solidFill>
                  <a:srgbClr val="0000FF"/>
                </a:solidFill>
                <a:latin typeface="Times New Roman" pitchFamily="18" charset="0"/>
              </a:rPr>
              <a:t> go to bed after 11:00 on school night.</a:t>
            </a:r>
          </a:p>
          <a:p>
            <a:pPr>
              <a:lnSpc>
                <a:spcPct val="135000"/>
              </a:lnSpc>
            </a:pPr>
            <a:r>
              <a:rPr lang="zh-CN" altLang="zh-CN" sz="2400" b="1">
                <a:solidFill>
                  <a:srgbClr val="0000FF"/>
                </a:solidFill>
                <a:latin typeface="Times New Roman" pitchFamily="18" charset="0"/>
              </a:rPr>
              <a:t>5.The students </a:t>
            </a:r>
            <a:r>
              <a:rPr lang="zh-CN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zh-CN" altLang="zh-CN" sz="2400" b="1">
                <a:solidFill>
                  <a:srgbClr val="0000FF"/>
                </a:solidFill>
                <a:latin typeface="Times New Roman" pitchFamily="18" charset="0"/>
              </a:rPr>
              <a:t> read books and magazines in the library.</a:t>
            </a:r>
          </a:p>
        </p:txBody>
      </p:sp>
      <p:sp>
        <p:nvSpPr>
          <p:cNvPr id="36868" name="Text Box 3"/>
          <p:cNvSpPr txBox="1">
            <a:spLocks noChangeArrowheads="1"/>
          </p:cNvSpPr>
          <p:nvPr/>
        </p:nvSpPr>
        <p:spPr bwMode="auto">
          <a:xfrm>
            <a:off x="2298700" y="2114550"/>
            <a:ext cx="1511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can’t</a:t>
            </a:r>
          </a:p>
        </p:txBody>
      </p:sp>
      <p:sp>
        <p:nvSpPr>
          <p:cNvPr id="36869" name="Text Box 4"/>
          <p:cNvSpPr txBox="1">
            <a:spLocks noChangeArrowheads="1"/>
          </p:cNvSpPr>
          <p:nvPr/>
        </p:nvSpPr>
        <p:spPr bwMode="auto">
          <a:xfrm>
            <a:off x="4419600" y="310515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can</a:t>
            </a:r>
          </a:p>
        </p:txBody>
      </p:sp>
      <p:sp>
        <p:nvSpPr>
          <p:cNvPr id="36870" name="Text Box 5"/>
          <p:cNvSpPr txBox="1">
            <a:spLocks noChangeArrowheads="1"/>
          </p:cNvSpPr>
          <p:nvPr/>
        </p:nvSpPr>
        <p:spPr bwMode="auto">
          <a:xfrm>
            <a:off x="1143000" y="4629150"/>
            <a:ext cx="2016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can</a:t>
            </a:r>
          </a:p>
        </p:txBody>
      </p:sp>
      <p:sp>
        <p:nvSpPr>
          <p:cNvPr id="36871" name="Text Box 6"/>
          <p:cNvSpPr txBox="1">
            <a:spLocks noChangeArrowheads="1"/>
          </p:cNvSpPr>
          <p:nvPr/>
        </p:nvSpPr>
        <p:spPr bwMode="auto">
          <a:xfrm>
            <a:off x="2667000" y="5086350"/>
            <a:ext cx="180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can</a:t>
            </a:r>
          </a:p>
        </p:txBody>
      </p:sp>
      <p:sp>
        <p:nvSpPr>
          <p:cNvPr id="36872" name="Text Box 7"/>
          <p:cNvSpPr txBox="1">
            <a:spLocks noChangeArrowheads="1"/>
          </p:cNvSpPr>
          <p:nvPr/>
        </p:nvSpPr>
        <p:spPr bwMode="auto">
          <a:xfrm>
            <a:off x="1447800" y="3638550"/>
            <a:ext cx="2089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can’t</a:t>
            </a:r>
          </a:p>
        </p:txBody>
      </p:sp>
      <p:sp>
        <p:nvSpPr>
          <p:cNvPr id="36873" name="WordArt 9"/>
          <p:cNvSpPr>
            <a:spLocks noChangeArrowheads="1" noChangeShapeType="1"/>
          </p:cNvSpPr>
          <p:nvPr/>
        </p:nvSpPr>
        <p:spPr bwMode="auto">
          <a:xfrm>
            <a:off x="2743200" y="666750"/>
            <a:ext cx="33528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Exercises</a:t>
            </a:r>
            <a:endParaRPr lang="zh-CN" altLang="en-US" sz="3600" b="1" kern="10">
              <a:ln w="12700" cmpd="sng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宋体"/>
              <a:ea typeface="宋体"/>
            </a:endParaRPr>
          </a:p>
        </p:txBody>
      </p:sp>
      <p:pic>
        <p:nvPicPr>
          <p:cNvPr id="36874" name="Picture 10" descr="SO02060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666750"/>
            <a:ext cx="1828800" cy="139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686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686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687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368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utoUpdateAnimBg="0"/>
      <p:bldP spid="36869" grpId="0" autoUpdateAnimBg="0"/>
      <p:bldP spid="36870" grpId="0" autoUpdateAnimBg="0"/>
      <p:bldP spid="36872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650875" y="1165225"/>
            <a:ext cx="7813675" cy="4584700"/>
          </a:xfrm>
          <a:prstGeom prst="rect">
            <a:avLst/>
          </a:prstGeom>
          <a:gradFill rotWithShape="1">
            <a:gsLst>
              <a:gs pos="0">
                <a:srgbClr val="CFE3B5">
                  <a:alpha val="76999"/>
                </a:srgbClr>
              </a:gs>
              <a:gs pos="50000">
                <a:schemeClr val="bg1"/>
              </a:gs>
              <a:gs pos="100000">
                <a:srgbClr val="CFE3B5">
                  <a:alpha val="76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sz="2400" b="1">
                <a:latin typeface="楷体_GB2312" pitchFamily="1" charset="-122"/>
                <a:ea typeface="楷体_GB2312" pitchFamily="1" charset="-122"/>
              </a:rPr>
              <a:t>   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685800" y="1225550"/>
            <a:ext cx="7772400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30000"/>
              </a:spcBef>
            </a:pPr>
            <a:r>
              <a:rPr lang="zh-CN" altLang="zh-CN" sz="2400" b="1"/>
              <a:t>2.Select the correct verb from the choices in parenthesis .</a:t>
            </a:r>
            <a:r>
              <a:rPr lang="zh-CN" sz="2400" b="1"/>
              <a:t>选择正确的动词填空。</a:t>
            </a:r>
          </a:p>
          <a:p>
            <a:pPr>
              <a:lnSpc>
                <a:spcPct val="150000"/>
              </a:lnSpc>
              <a:spcBef>
                <a:spcPct val="30000"/>
              </a:spcBef>
            </a:pPr>
            <a:r>
              <a:rPr lang="zh-CN" altLang="zh-CN" sz="2400" b="1">
                <a:solidFill>
                  <a:srgbClr val="0000FF"/>
                </a:solidFill>
              </a:rPr>
              <a:t>1.(Can/Does)______ we eat in class?</a:t>
            </a:r>
          </a:p>
          <a:p>
            <a:pPr>
              <a:lnSpc>
                <a:spcPct val="150000"/>
              </a:lnSpc>
              <a:spcBef>
                <a:spcPct val="30000"/>
              </a:spcBef>
            </a:pPr>
            <a:r>
              <a:rPr lang="zh-CN" altLang="zh-CN" sz="2400" b="1">
                <a:solidFill>
                  <a:srgbClr val="0000FF"/>
                </a:solidFill>
              </a:rPr>
              <a:t>2.(Don't/Has to)______ wear a hat in class !</a:t>
            </a:r>
          </a:p>
          <a:p>
            <a:pPr>
              <a:lnSpc>
                <a:spcPct val="150000"/>
              </a:lnSpc>
              <a:spcBef>
                <a:spcPct val="30000"/>
              </a:spcBef>
            </a:pPr>
            <a:r>
              <a:rPr lang="zh-CN" altLang="zh-CN" sz="2400" b="1">
                <a:solidFill>
                  <a:srgbClr val="0000FF"/>
                </a:solidFill>
              </a:rPr>
              <a:t>3.Does Bill (have to /can)________ go to bed now?</a:t>
            </a:r>
          </a:p>
          <a:p>
            <a:pPr>
              <a:lnSpc>
                <a:spcPct val="150000"/>
              </a:lnSpc>
              <a:spcBef>
                <a:spcPct val="30000"/>
              </a:spcBef>
            </a:pPr>
            <a:r>
              <a:rPr lang="zh-CN" altLang="zh-CN" sz="2400" b="1">
                <a:solidFill>
                  <a:srgbClr val="0000FF"/>
                </a:solidFill>
              </a:rPr>
              <a:t>4.Francisco and Andrew (can't/don't) ______ come.</a:t>
            </a:r>
          </a:p>
          <a:p>
            <a:pPr>
              <a:lnSpc>
                <a:spcPct val="150000"/>
              </a:lnSpc>
              <a:spcBef>
                <a:spcPct val="30000"/>
              </a:spcBef>
            </a:pPr>
            <a:r>
              <a:rPr lang="zh-CN" altLang="zh-CN" sz="2400" b="1">
                <a:solidFill>
                  <a:srgbClr val="0000FF"/>
                </a:solidFill>
              </a:rPr>
              <a:t>5.(Do/Have to)______ they wear sports shoes ?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590800" y="25908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</a:rPr>
              <a:t>Can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2895600" y="51816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</a:rPr>
              <a:t>Do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2819400" y="32004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</a:rPr>
              <a:t>Don’t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5715000" y="45720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</a:rPr>
              <a:t>don’t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4038600" y="38862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</a:rPr>
              <a:t>have 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utoUpdateAnimBg="0"/>
      <p:bldP spid="37893" grpId="0" autoUpdateAnimBg="0"/>
      <p:bldP spid="37894" grpId="0" autoUpdateAnimBg="0"/>
      <p:bldP spid="37895" grpId="0" autoUpdateAnimBg="0"/>
      <p:bldP spid="37896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609600" y="914400"/>
            <a:ext cx="7807325" cy="4953000"/>
          </a:xfrm>
          <a:prstGeom prst="rect">
            <a:avLst/>
          </a:prstGeom>
          <a:gradFill rotWithShape="1">
            <a:gsLst>
              <a:gs pos="0">
                <a:srgbClr val="CCFF99">
                  <a:alpha val="50000"/>
                </a:srgbClr>
              </a:gs>
              <a:gs pos="50000">
                <a:schemeClr val="bg1"/>
              </a:gs>
              <a:gs pos="100000">
                <a:srgbClr val="CCFF99">
                  <a:alpha val="50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zh-CN" sz="24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685800" y="1682750"/>
            <a:ext cx="7924800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>
                <a:solidFill>
                  <a:srgbClr val="0000FF"/>
                </a:solidFill>
              </a:rPr>
              <a:t>1.You must not break the </a:t>
            </a:r>
            <a:r>
              <a:rPr lang="zh-CN" altLang="zh-CN" sz="2400" b="1" u="sng">
                <a:solidFill>
                  <a:srgbClr val="0000FF"/>
                </a:solidFill>
              </a:rPr>
              <a:t>           </a:t>
            </a:r>
            <a:r>
              <a:rPr lang="zh-CN" altLang="zh-CN" sz="2400" b="1">
                <a:solidFill>
                  <a:srgbClr val="0000FF"/>
                </a:solidFill>
              </a:rPr>
              <a:t>(</a:t>
            </a:r>
            <a:r>
              <a:rPr lang="zh-CN" sz="2400" b="1">
                <a:solidFill>
                  <a:srgbClr val="0000FF"/>
                </a:solidFill>
              </a:rPr>
              <a:t>规定</a:t>
            </a:r>
            <a:r>
              <a:rPr lang="zh-CN" altLang="zh-CN" sz="2400" b="1">
                <a:solidFill>
                  <a:srgbClr val="0000FF"/>
                </a:solidFill>
              </a:rPr>
              <a:t>).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>
                <a:solidFill>
                  <a:srgbClr val="0000FF"/>
                </a:solidFill>
              </a:rPr>
              <a:t>2.We can’t make too much noise in the  </a:t>
            </a:r>
            <a:r>
              <a:rPr lang="zh-CN" altLang="zh-CN" sz="2400" b="1" u="sng">
                <a:solidFill>
                  <a:srgbClr val="0000FF"/>
                </a:solidFill>
              </a:rPr>
              <a:t>                </a:t>
            </a:r>
            <a:r>
              <a:rPr lang="zh-CN" altLang="zh-CN" sz="2400" b="1">
                <a:solidFill>
                  <a:srgbClr val="0000FF"/>
                </a:solidFill>
              </a:rPr>
              <a:t>(</a:t>
            </a:r>
            <a:r>
              <a:rPr lang="zh-CN" sz="2400" b="1">
                <a:solidFill>
                  <a:srgbClr val="0000FF"/>
                </a:solidFill>
              </a:rPr>
              <a:t>大厅走廊</a:t>
            </a:r>
            <a:r>
              <a:rPr lang="zh-CN" altLang="zh-CN" sz="2400" b="1">
                <a:solidFill>
                  <a:srgbClr val="0000FF"/>
                </a:solidFill>
              </a:rPr>
              <a:t>).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>
                <a:solidFill>
                  <a:srgbClr val="0000FF"/>
                </a:solidFill>
              </a:rPr>
              <a:t>3.We have to wear </a:t>
            </a:r>
            <a:r>
              <a:rPr lang="zh-CN" altLang="zh-CN" sz="2400" b="1" u="sng">
                <a:solidFill>
                  <a:srgbClr val="0000FF"/>
                </a:solidFill>
              </a:rPr>
              <a:t>                       </a:t>
            </a:r>
            <a:r>
              <a:rPr lang="zh-CN" altLang="zh-CN" sz="2400" b="1">
                <a:solidFill>
                  <a:srgbClr val="0000FF"/>
                </a:solidFill>
              </a:rPr>
              <a:t>(</a:t>
            </a:r>
            <a:r>
              <a:rPr lang="zh-CN" sz="2400" b="1">
                <a:solidFill>
                  <a:srgbClr val="0000FF"/>
                </a:solidFill>
              </a:rPr>
              <a:t>运动鞋</a:t>
            </a:r>
            <a:r>
              <a:rPr lang="zh-CN" altLang="zh-CN" sz="2400" b="1">
                <a:solidFill>
                  <a:srgbClr val="0000FF"/>
                </a:solidFill>
              </a:rPr>
              <a:t>) for gym class.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>
                <a:solidFill>
                  <a:srgbClr val="0000FF"/>
                </a:solidFill>
              </a:rPr>
              <a:t>4.He </a:t>
            </a:r>
            <a:r>
              <a:rPr lang="zh-CN" altLang="zh-CN" sz="2400" b="1" u="sng">
                <a:solidFill>
                  <a:srgbClr val="0000FF"/>
                </a:solidFill>
              </a:rPr>
              <a:t>               </a:t>
            </a:r>
            <a:r>
              <a:rPr lang="zh-CN" altLang="zh-CN" sz="2400" b="1">
                <a:solidFill>
                  <a:srgbClr val="0000FF"/>
                </a:solidFill>
              </a:rPr>
              <a:t>(</a:t>
            </a:r>
            <a:r>
              <a:rPr lang="zh-CN" sz="2400" b="1">
                <a:solidFill>
                  <a:srgbClr val="0000FF"/>
                </a:solidFill>
              </a:rPr>
              <a:t>步行</a:t>
            </a:r>
            <a:r>
              <a:rPr lang="zh-CN" altLang="zh-CN" sz="2400" b="1">
                <a:solidFill>
                  <a:srgbClr val="0000FF"/>
                </a:solidFill>
              </a:rPr>
              <a:t>) two kilometers to work every morning.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2400" b="1">
                <a:solidFill>
                  <a:srgbClr val="0000FF"/>
                </a:solidFill>
              </a:rPr>
              <a:t>5.She has to </a:t>
            </a:r>
            <a:r>
              <a:rPr lang="zh-CN" altLang="zh-CN" sz="2400" b="1" u="sng">
                <a:solidFill>
                  <a:srgbClr val="0000FF"/>
                </a:solidFill>
              </a:rPr>
              <a:t>            </a:t>
            </a:r>
            <a:r>
              <a:rPr lang="zh-CN" altLang="zh-CN" sz="2400" b="1">
                <a:solidFill>
                  <a:srgbClr val="0000FF"/>
                </a:solidFill>
              </a:rPr>
              <a:t>(</a:t>
            </a:r>
            <a:r>
              <a:rPr lang="zh-CN" sz="2400" b="1">
                <a:solidFill>
                  <a:srgbClr val="0000FF"/>
                </a:solidFill>
              </a:rPr>
              <a:t>洗</a:t>
            </a:r>
            <a:r>
              <a:rPr lang="zh-CN" altLang="zh-CN" sz="2400" b="1">
                <a:solidFill>
                  <a:srgbClr val="0000FF"/>
                </a:solidFill>
              </a:rPr>
              <a:t>) the dishes after meals.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4191000" y="1758950"/>
            <a:ext cx="2303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</a:rPr>
              <a:t>rules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5867400" y="2520950"/>
            <a:ext cx="2592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</a:rPr>
              <a:t>hallways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3200400" y="3740150"/>
            <a:ext cx="3095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</a:rPr>
              <a:t>sports shoes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1524000" y="4578350"/>
            <a:ext cx="1871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</a:rPr>
              <a:t>walks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2514600" y="5264150"/>
            <a:ext cx="180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</a:rPr>
              <a:t>wash</a:t>
            </a: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762000" y="1120775"/>
            <a:ext cx="243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2800" b="1">
                <a:solidFill>
                  <a:srgbClr val="0000FF"/>
                </a:solidFill>
              </a:rPr>
              <a:t>3.</a:t>
            </a:r>
            <a:r>
              <a:rPr lang="zh-CN" sz="2800" b="1">
                <a:solidFill>
                  <a:srgbClr val="0000FF"/>
                </a:solidFill>
              </a:rPr>
              <a:t>词汇小测试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utoUpdateAnimBg="0"/>
      <p:bldP spid="38916" grpId="0" autoUpdateAnimBg="0"/>
      <p:bldP spid="38917" grpId="0" autoUpdateAnimBg="0"/>
      <p:bldP spid="38918" grpId="0" autoUpdateAnimBg="0"/>
      <p:bldP spid="38919" grpId="0" autoUpdateAnimBg="0"/>
      <p:bldP spid="38920" grpId="0" autoUpdateAnimBg="0"/>
      <p:bldP spid="38921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647700" y="1196975"/>
            <a:ext cx="7810500" cy="4505325"/>
          </a:xfrm>
          <a:prstGeom prst="rect">
            <a:avLst/>
          </a:prstGeom>
          <a:gradFill rotWithShape="1">
            <a:gsLst>
              <a:gs pos="0">
                <a:srgbClr val="FF9999">
                  <a:alpha val="29999"/>
                </a:srgbClr>
              </a:gs>
              <a:gs pos="50000">
                <a:schemeClr val="bg1"/>
              </a:gs>
              <a:gs pos="100000">
                <a:srgbClr val="FF9999">
                  <a:alpha val="2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zh-CN" sz="24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2133600" y="1614488"/>
            <a:ext cx="45370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zh-CN" sz="4800" b="1">
                <a:solidFill>
                  <a:srgbClr val="FF3300"/>
                </a:solidFill>
              </a:rPr>
              <a:t>Homework: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1066800" y="2438400"/>
            <a:ext cx="7239000" cy="141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60363" indent="-36036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539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zh-CN" sz="2800" b="1">
                <a:solidFill>
                  <a:srgbClr val="0000FF"/>
                </a:solidFill>
                <a:latin typeface="Times New Roman" pitchFamily="18" charset="0"/>
              </a:rPr>
              <a:t>1.Preview the new sentence  models.</a:t>
            </a: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zh-CN" sz="2800" b="1">
                <a:solidFill>
                  <a:srgbClr val="0000FF"/>
                </a:solidFill>
                <a:latin typeface="Times New Roman" pitchFamily="18" charset="0"/>
              </a:rPr>
              <a:t>2.Try to write some rules about your family. </a:t>
            </a:r>
          </a:p>
        </p:txBody>
      </p:sp>
      <p:pic>
        <p:nvPicPr>
          <p:cNvPr id="39941" name="Picture 5" descr="0526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267200"/>
            <a:ext cx="1828800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autoUpdateAnimBg="0"/>
      <p:bldP spid="39940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WordArt 2"/>
          <p:cNvSpPr>
            <a:spLocks noChangeArrowheads="1" noChangeShapeType="1"/>
          </p:cNvSpPr>
          <p:nvPr/>
        </p:nvSpPr>
        <p:spPr bwMode="auto">
          <a:xfrm>
            <a:off x="1611313" y="2419350"/>
            <a:ext cx="5867400" cy="838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altLang="zh-CN" sz="6600" b="1" kern="10">
                <a:ln w="9525" cmpd="sng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3333FF"/>
                </a:solidFill>
                <a:latin typeface="宋体"/>
                <a:ea typeface="宋体"/>
              </a:rPr>
              <a:t>Thank you!</a:t>
            </a:r>
            <a:endParaRPr lang="zh-CN" altLang="en-US" sz="6600" b="1" kern="10">
              <a:ln w="9525" cmpd="sng">
                <a:solidFill>
                  <a:srgbClr val="CC99FF"/>
                </a:solidFill>
                <a:round/>
                <a:headEnd/>
                <a:tailEnd/>
              </a:ln>
              <a:solidFill>
                <a:srgbClr val="3333FF"/>
              </a:solidFill>
              <a:latin typeface="宋体"/>
              <a:ea typeface="宋体"/>
            </a:endParaRPr>
          </a:p>
        </p:txBody>
      </p:sp>
      <p:pic>
        <p:nvPicPr>
          <p:cNvPr id="40963" name="Picture 3" descr="点击返回目录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0" y="4365625"/>
            <a:ext cx="2428875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6"/>
          <p:cNvSpPr>
            <a:spLocks noChangeArrowheads="1"/>
          </p:cNvSpPr>
          <p:nvPr/>
        </p:nvSpPr>
        <p:spPr bwMode="auto">
          <a:xfrm>
            <a:off x="609600" y="708025"/>
            <a:ext cx="7850188" cy="5387975"/>
          </a:xfrm>
          <a:prstGeom prst="roundRect">
            <a:avLst>
              <a:gd name="adj" fmla="val 13745"/>
            </a:avLst>
          </a:prstGeom>
          <a:gradFill rotWithShape="1">
            <a:gsLst>
              <a:gs pos="0">
                <a:srgbClr val="FFCC99">
                  <a:alpha val="45999"/>
                </a:srgbClr>
              </a:gs>
              <a:gs pos="50000">
                <a:srgbClr val="FFFFFF"/>
              </a:gs>
              <a:gs pos="100000">
                <a:srgbClr val="FFCC99">
                  <a:alpha val="45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latin typeface="Arial" pitchFamily="34" charset="0"/>
            </a:endParaRPr>
          </a:p>
        </p:txBody>
      </p:sp>
      <p:sp>
        <p:nvSpPr>
          <p:cNvPr id="10243" name="Text Box 1026"/>
          <p:cNvSpPr txBox="1">
            <a:spLocks noChangeArrowheads="1"/>
          </p:cNvSpPr>
          <p:nvPr/>
        </p:nvSpPr>
        <p:spPr bwMode="auto">
          <a:xfrm>
            <a:off x="814388" y="1790700"/>
            <a:ext cx="7315200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5000"/>
              </a:lnSpc>
              <a:spcBef>
                <a:spcPct val="35000"/>
              </a:spcBef>
            </a:pPr>
            <a:r>
              <a:rPr lang="zh-CN" altLang="zh-CN" sz="2400" b="1">
                <a:solidFill>
                  <a:schemeClr val="accent2"/>
                </a:solidFill>
                <a:latin typeface="Times New Roman" pitchFamily="18" charset="0"/>
              </a:rPr>
              <a:t>We can’t </a:t>
            </a:r>
            <a:r>
              <a:rPr lang="zh-CN" altLang="zh-CN" sz="2400" b="1">
                <a:solidFill>
                  <a:srgbClr val="D60093"/>
                </a:solidFill>
                <a:latin typeface="Times New Roman" pitchFamily="18" charset="0"/>
              </a:rPr>
              <a:t>rule</a:t>
            </a:r>
            <a:r>
              <a:rPr lang="zh-CN" altLang="zh-CN" sz="2400" b="1">
                <a:solidFill>
                  <a:schemeClr val="accent2"/>
                </a:solidFill>
                <a:latin typeface="Times New Roman" pitchFamily="18" charset="0"/>
              </a:rPr>
              <a:t> the country </a:t>
            </a:r>
            <a:r>
              <a:rPr lang="zh-CN" altLang="zh-CN" sz="2400" b="1" u="sng">
                <a:solidFill>
                  <a:schemeClr val="accent2"/>
                </a:solidFill>
                <a:latin typeface="Times New Roman" pitchFamily="18" charset="0"/>
              </a:rPr>
              <a:t>without</a:t>
            </a:r>
            <a:r>
              <a:rPr lang="zh-CN" altLang="zh-CN" sz="24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zh-CN" altLang="zh-CN" sz="2400" b="1">
                <a:solidFill>
                  <a:srgbClr val="D60093"/>
                </a:solidFill>
                <a:latin typeface="Times New Roman" pitchFamily="18" charset="0"/>
              </a:rPr>
              <a:t>rule</a:t>
            </a:r>
            <a:r>
              <a:rPr lang="zh-CN" altLang="zh-CN" sz="2400" b="1">
                <a:solidFill>
                  <a:schemeClr val="accent2"/>
                </a:solidFill>
                <a:latin typeface="Times New Roman" pitchFamily="18" charset="0"/>
              </a:rPr>
              <a:t>s. </a:t>
            </a:r>
          </a:p>
          <a:p>
            <a:pPr>
              <a:lnSpc>
                <a:spcPct val="135000"/>
              </a:lnSpc>
              <a:spcBef>
                <a:spcPct val="35000"/>
              </a:spcBef>
            </a:pPr>
            <a:r>
              <a:rPr lang="zh-CN" sz="2400" b="1">
                <a:solidFill>
                  <a:schemeClr val="accent2"/>
                </a:solidFill>
                <a:latin typeface="Times New Roman" pitchFamily="18" charset="0"/>
              </a:rPr>
              <a:t>没有</a:t>
            </a:r>
            <a:r>
              <a:rPr lang="zh-CN" sz="2400" b="1">
                <a:solidFill>
                  <a:srgbClr val="D60093"/>
                </a:solidFill>
                <a:latin typeface="Times New Roman" pitchFamily="18" charset="0"/>
              </a:rPr>
              <a:t>规章制度</a:t>
            </a:r>
            <a:r>
              <a:rPr lang="zh-CN" sz="2400" b="1">
                <a:solidFill>
                  <a:schemeClr val="accent2"/>
                </a:solidFill>
                <a:latin typeface="Times New Roman" pitchFamily="18" charset="0"/>
              </a:rPr>
              <a:t>就不能</a:t>
            </a:r>
            <a:r>
              <a:rPr lang="zh-CN" sz="2400" b="1">
                <a:solidFill>
                  <a:srgbClr val="D60093"/>
                </a:solidFill>
                <a:latin typeface="Times New Roman" pitchFamily="18" charset="0"/>
              </a:rPr>
              <a:t>治理</a:t>
            </a:r>
            <a:r>
              <a:rPr lang="zh-CN" sz="2400" b="1">
                <a:solidFill>
                  <a:schemeClr val="accent2"/>
                </a:solidFill>
                <a:latin typeface="Times New Roman" pitchFamily="18" charset="0"/>
              </a:rPr>
              <a:t>好国家</a:t>
            </a:r>
            <a:r>
              <a:rPr lang="zh-CN" altLang="zh-CN" sz="2400" b="1">
                <a:solidFill>
                  <a:schemeClr val="accent2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0244" name="WordArt 4"/>
          <p:cNvSpPr>
            <a:spLocks noChangeArrowheads="1" noChangeShapeType="1"/>
          </p:cNvSpPr>
          <p:nvPr/>
        </p:nvSpPr>
        <p:spPr bwMode="auto">
          <a:xfrm rot="21374687">
            <a:off x="966788" y="4065588"/>
            <a:ext cx="73152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9050" cmpd="sng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遵守规则，人人有责，一起努力吧。</a:t>
            </a:r>
          </a:p>
        </p:txBody>
      </p:sp>
      <p:pic>
        <p:nvPicPr>
          <p:cNvPr id="10245" name="Picture 5" descr="667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303588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 descr="st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5132388"/>
            <a:ext cx="8620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 descr="图片1dk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88" y="609600"/>
            <a:ext cx="1828800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  <p:bldP spid="102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6"/>
          <p:cNvSpPr>
            <a:spLocks noChangeArrowheads="1"/>
          </p:cNvSpPr>
          <p:nvPr/>
        </p:nvSpPr>
        <p:spPr bwMode="auto">
          <a:xfrm>
            <a:off x="609600" y="1066800"/>
            <a:ext cx="7862888" cy="5021263"/>
          </a:xfrm>
          <a:prstGeom prst="roundRect">
            <a:avLst>
              <a:gd name="adj" fmla="val 13745"/>
            </a:avLst>
          </a:prstGeom>
          <a:gradFill rotWithShape="1">
            <a:gsLst>
              <a:gs pos="0">
                <a:srgbClr val="FFCCCC">
                  <a:alpha val="59999"/>
                </a:srgbClr>
              </a:gs>
              <a:gs pos="50000">
                <a:srgbClr val="FFFFFF"/>
              </a:gs>
              <a:gs pos="100000">
                <a:srgbClr val="FFCCCC">
                  <a:alpha val="59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latin typeface="Arial" pitchFamily="34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990600" y="3733800"/>
            <a:ext cx="41148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We can’t …</a:t>
            </a: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Don’t …</a:t>
            </a:r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685800" y="1219200"/>
            <a:ext cx="3479800" cy="914400"/>
          </a:xfrm>
          <a:prstGeom prst="ellipse">
            <a:avLst/>
          </a:prstGeom>
          <a:solidFill>
            <a:srgbClr val="00FF00">
              <a:alpha val="50000"/>
            </a:srgbClr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zh-CN" sz="2800" b="1"/>
              <a:t>Warming- up </a:t>
            </a:r>
          </a:p>
        </p:txBody>
      </p:sp>
      <p:pic>
        <p:nvPicPr>
          <p:cNvPr id="11269" name="Picture 5" descr="0526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449763"/>
            <a:ext cx="26670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838200" y="2438400"/>
            <a:ext cx="76962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chemeClr val="tx2"/>
                </a:solidFill>
              </a:rPr>
              <a:t>What rules do you know at your school?</a:t>
            </a:r>
            <a:br>
              <a:rPr lang="zh-CN" altLang="en-US" sz="2400" b="1">
                <a:solidFill>
                  <a:schemeClr val="tx2"/>
                </a:solidFill>
              </a:rPr>
            </a:br>
            <a:r>
              <a:rPr lang="zh-CN" altLang="en-US" sz="2400" b="1">
                <a:solidFill>
                  <a:schemeClr val="tx2"/>
                </a:solidFill>
              </a:rPr>
              <a:t>你知道你们学校有哪些校纪吗？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1127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6"/>
          <p:cNvSpPr>
            <a:spLocks noChangeArrowheads="1"/>
          </p:cNvSpPr>
          <p:nvPr/>
        </p:nvSpPr>
        <p:spPr bwMode="auto">
          <a:xfrm>
            <a:off x="685800" y="762000"/>
            <a:ext cx="7794625" cy="5410200"/>
          </a:xfrm>
          <a:prstGeom prst="roundRect">
            <a:avLst>
              <a:gd name="adj" fmla="val 13745"/>
            </a:avLst>
          </a:prstGeom>
          <a:gradFill rotWithShape="1">
            <a:gsLst>
              <a:gs pos="0">
                <a:srgbClr val="CCFFFF">
                  <a:alpha val="81999"/>
                </a:srgbClr>
              </a:gs>
              <a:gs pos="50000">
                <a:srgbClr val="FFFFFF"/>
              </a:gs>
              <a:gs pos="100000">
                <a:srgbClr val="CCFFFF">
                  <a:alpha val="8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 baseline="-25000">
              <a:latin typeface="Arial" pitchFamily="34" charset="0"/>
            </a:endParaRPr>
          </a:p>
        </p:txBody>
      </p:sp>
      <p:pic>
        <p:nvPicPr>
          <p:cNvPr id="12291" name="Picture 3" descr="200412111141239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14400"/>
            <a:ext cx="5183188" cy="395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AutoShape 4"/>
          <p:cNvSpPr>
            <a:spLocks noChangeArrowheads="1"/>
          </p:cNvSpPr>
          <p:nvPr/>
        </p:nvSpPr>
        <p:spPr bwMode="auto">
          <a:xfrm flipV="1">
            <a:off x="6553200" y="2209800"/>
            <a:ext cx="1871663" cy="1676400"/>
          </a:xfrm>
          <a:prstGeom prst="cloudCallout">
            <a:avLst>
              <a:gd name="adj1" fmla="val -102931"/>
              <a:gd name="adj2" fmla="val -88639"/>
            </a:avLst>
          </a:prstGeom>
          <a:solidFill>
            <a:srgbClr val="BFFFEE"/>
          </a:solidFill>
          <a:ln w="9525" cmpd="sng">
            <a:solidFill>
              <a:srgbClr val="C7FBB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/>
          <a:lstStyle/>
          <a:p>
            <a:pPr algn="ctr"/>
            <a:endParaRPr lang="zh-CN" altLang="zh-CN" sz="3200" b="1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705600" y="2667000"/>
            <a:ext cx="175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2800" b="1"/>
              <a:t>hallway</a:t>
            </a:r>
            <a:endParaRPr lang="zh-CN" altLang="zh-CN" sz="2800" b="1">
              <a:solidFill>
                <a:srgbClr val="FF3300"/>
              </a:solidFill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990600" y="5438775"/>
            <a:ext cx="4149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rgbClr val="FF3300"/>
                </a:solidFill>
              </a:rPr>
              <a:t>Don’t</a:t>
            </a:r>
            <a:r>
              <a:rPr lang="zh-CN" altLang="zh-CN" sz="2800" b="1"/>
              <a:t> run in the hallway</a:t>
            </a:r>
            <a:r>
              <a:rPr lang="zh-CN" altLang="zh-CN" sz="2800" b="1">
                <a:solidFill>
                  <a:srgbClr val="FF3300"/>
                </a:solidFill>
              </a:rPr>
              <a:t>s</a:t>
            </a:r>
            <a:r>
              <a:rPr lang="zh-CN" altLang="zh-CN" sz="2800" b="1"/>
              <a:t>.</a:t>
            </a:r>
          </a:p>
        </p:txBody>
      </p:sp>
      <p:pic>
        <p:nvPicPr>
          <p:cNvPr id="12295" name="Picture 7" descr="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075" y="2789238"/>
            <a:ext cx="1584325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492500" y="2436813"/>
            <a:ext cx="2376488" cy="2232025"/>
            <a:chOff x="0" y="0"/>
            <a:chExt cx="1089" cy="680"/>
          </a:xfrm>
        </p:grpSpPr>
        <p:sp>
          <p:nvSpPr>
            <p:cNvPr id="12297" name="Line 9"/>
            <p:cNvSpPr>
              <a:spLocks noChangeShapeType="1"/>
            </p:cNvSpPr>
            <p:nvPr/>
          </p:nvSpPr>
          <p:spPr bwMode="auto">
            <a:xfrm flipV="1">
              <a:off x="91" y="0"/>
              <a:ext cx="907" cy="680"/>
            </a:xfrm>
            <a:prstGeom prst="line">
              <a:avLst/>
            </a:prstGeom>
            <a:noFill/>
            <a:ln w="254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2298" name="Line 10"/>
            <p:cNvSpPr>
              <a:spLocks noChangeShapeType="1"/>
            </p:cNvSpPr>
            <p:nvPr/>
          </p:nvSpPr>
          <p:spPr bwMode="auto">
            <a:xfrm>
              <a:off x="0" y="181"/>
              <a:ext cx="1089" cy="363"/>
            </a:xfrm>
            <a:prstGeom prst="line">
              <a:avLst/>
            </a:prstGeom>
            <a:noFill/>
            <a:ln w="254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990600" y="4953000"/>
            <a:ext cx="29622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/>
              <a:t>run in the hallway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utoUpdateAnimBg="0"/>
      <p:bldP spid="12294" grpId="0" autoUpdateAnimBg="0"/>
      <p:bldP spid="1229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6"/>
          <p:cNvSpPr>
            <a:spLocks noChangeArrowheads="1"/>
          </p:cNvSpPr>
          <p:nvPr/>
        </p:nvSpPr>
        <p:spPr bwMode="auto">
          <a:xfrm>
            <a:off x="609600" y="685800"/>
            <a:ext cx="7805738" cy="5638800"/>
          </a:xfrm>
          <a:prstGeom prst="roundRect">
            <a:avLst>
              <a:gd name="adj" fmla="val 13745"/>
            </a:avLst>
          </a:prstGeom>
          <a:gradFill rotWithShape="1">
            <a:gsLst>
              <a:gs pos="0">
                <a:schemeClr val="folHlink">
                  <a:alpha val="23000"/>
                </a:schemeClr>
              </a:gs>
              <a:gs pos="50000">
                <a:schemeClr val="bg1"/>
              </a:gs>
              <a:gs pos="100000">
                <a:schemeClr val="folHlink">
                  <a:alpha val="23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latin typeface="Arial" pitchFamily="34" charset="0"/>
            </a:endParaRPr>
          </a:p>
        </p:txBody>
      </p:sp>
      <p:pic>
        <p:nvPicPr>
          <p:cNvPr id="13315" name="Picture 3" descr="00015394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685800"/>
            <a:ext cx="6551612" cy="45608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133600" y="5334000"/>
            <a:ext cx="896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/>
              <a:t>fight</a:t>
            </a:r>
          </a:p>
        </p:txBody>
      </p:sp>
      <p:grpSp>
        <p:nvGrpSpPr>
          <p:cNvPr id="13317" name="Group 5"/>
          <p:cNvGrpSpPr>
            <a:grpSpLocks/>
          </p:cNvGrpSpPr>
          <p:nvPr/>
        </p:nvGrpSpPr>
        <p:grpSpPr bwMode="auto">
          <a:xfrm>
            <a:off x="900113" y="1628775"/>
            <a:ext cx="3887787" cy="3024188"/>
            <a:chOff x="0" y="0"/>
            <a:chExt cx="1089" cy="680"/>
          </a:xfrm>
        </p:grpSpPr>
        <p:sp>
          <p:nvSpPr>
            <p:cNvPr id="13318" name="Line 6"/>
            <p:cNvSpPr>
              <a:spLocks noChangeShapeType="1"/>
            </p:cNvSpPr>
            <p:nvPr/>
          </p:nvSpPr>
          <p:spPr bwMode="auto">
            <a:xfrm flipV="1">
              <a:off x="91" y="0"/>
              <a:ext cx="907" cy="680"/>
            </a:xfrm>
            <a:prstGeom prst="line">
              <a:avLst/>
            </a:prstGeom>
            <a:noFill/>
            <a:ln w="254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3319" name="Line 7"/>
            <p:cNvSpPr>
              <a:spLocks noChangeShapeType="1"/>
            </p:cNvSpPr>
            <p:nvPr/>
          </p:nvSpPr>
          <p:spPr bwMode="auto">
            <a:xfrm>
              <a:off x="0" y="181"/>
              <a:ext cx="1089" cy="363"/>
            </a:xfrm>
            <a:prstGeom prst="line">
              <a:avLst/>
            </a:prstGeom>
            <a:noFill/>
            <a:ln w="254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886200" y="5729288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zh-CN" sz="2800" b="1">
                <a:solidFill>
                  <a:srgbClr val="FF3300"/>
                </a:solidFill>
              </a:rPr>
              <a:t>Don’t</a:t>
            </a:r>
            <a:r>
              <a:rPr lang="zh-CN" altLang="zh-CN" sz="2800" b="1"/>
              <a:t>  fight!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  <p:bldP spid="1332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6"/>
          <p:cNvSpPr>
            <a:spLocks noChangeArrowheads="1"/>
          </p:cNvSpPr>
          <p:nvPr/>
        </p:nvSpPr>
        <p:spPr bwMode="auto">
          <a:xfrm>
            <a:off x="685800" y="685800"/>
            <a:ext cx="7850188" cy="5410200"/>
          </a:xfrm>
          <a:prstGeom prst="roundRect">
            <a:avLst>
              <a:gd name="adj" fmla="val 13745"/>
            </a:avLst>
          </a:prstGeom>
          <a:gradFill rotWithShape="1">
            <a:gsLst>
              <a:gs pos="0">
                <a:srgbClr val="FFCC99">
                  <a:alpha val="43999"/>
                </a:srgbClr>
              </a:gs>
              <a:gs pos="50000">
                <a:srgbClr val="FFFFFF"/>
              </a:gs>
              <a:gs pos="100000">
                <a:srgbClr val="FFCC99">
                  <a:alpha val="43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latin typeface="Arial" pitchFamily="34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62000"/>
            <a:ext cx="6121400" cy="3629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447800" y="4695825"/>
            <a:ext cx="23574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/>
              <a:t>listen to music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371600" y="5534025"/>
            <a:ext cx="4591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rgbClr val="FF3300"/>
                </a:solidFill>
              </a:rPr>
              <a:t>Don’t </a:t>
            </a:r>
            <a:r>
              <a:rPr lang="zh-CN" altLang="zh-CN" sz="2800" b="1"/>
              <a:t>listen to music in class.</a:t>
            </a:r>
          </a:p>
        </p:txBody>
      </p:sp>
      <p:grpSp>
        <p:nvGrpSpPr>
          <p:cNvPr id="14342" name="Group 6"/>
          <p:cNvGrpSpPr>
            <a:grpSpLocks/>
          </p:cNvGrpSpPr>
          <p:nvPr/>
        </p:nvGrpSpPr>
        <p:grpSpPr bwMode="auto">
          <a:xfrm>
            <a:off x="900113" y="1628775"/>
            <a:ext cx="3887787" cy="3024188"/>
            <a:chOff x="0" y="0"/>
            <a:chExt cx="1089" cy="680"/>
          </a:xfrm>
        </p:grpSpPr>
        <p:sp>
          <p:nvSpPr>
            <p:cNvPr id="14343" name="Line 7"/>
            <p:cNvSpPr>
              <a:spLocks noChangeShapeType="1"/>
            </p:cNvSpPr>
            <p:nvPr/>
          </p:nvSpPr>
          <p:spPr bwMode="auto">
            <a:xfrm flipV="1">
              <a:off x="91" y="0"/>
              <a:ext cx="907" cy="680"/>
            </a:xfrm>
            <a:prstGeom prst="line">
              <a:avLst/>
            </a:prstGeom>
            <a:noFill/>
            <a:ln w="254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4344" name="Line 8"/>
            <p:cNvSpPr>
              <a:spLocks noChangeShapeType="1"/>
            </p:cNvSpPr>
            <p:nvPr/>
          </p:nvSpPr>
          <p:spPr bwMode="auto">
            <a:xfrm>
              <a:off x="0" y="181"/>
              <a:ext cx="1089" cy="363"/>
            </a:xfrm>
            <a:prstGeom prst="line">
              <a:avLst/>
            </a:prstGeom>
            <a:noFill/>
            <a:ln w="254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utoUpdateAnimBg="0"/>
      <p:bldP spid="1434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6"/>
          <p:cNvSpPr>
            <a:spLocks noChangeArrowheads="1"/>
          </p:cNvSpPr>
          <p:nvPr/>
        </p:nvSpPr>
        <p:spPr bwMode="auto">
          <a:xfrm>
            <a:off x="609600" y="762000"/>
            <a:ext cx="7874000" cy="5486400"/>
          </a:xfrm>
          <a:prstGeom prst="roundRect">
            <a:avLst>
              <a:gd name="adj" fmla="val 13745"/>
            </a:avLst>
          </a:prstGeom>
          <a:gradFill rotWithShape="1">
            <a:gsLst>
              <a:gs pos="0">
                <a:srgbClr val="66CCFF">
                  <a:alpha val="23999"/>
                </a:srgbClr>
              </a:gs>
              <a:gs pos="50000">
                <a:srgbClr val="FFFFFF"/>
              </a:gs>
              <a:gs pos="100000">
                <a:srgbClr val="66CCFF">
                  <a:alpha val="23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latin typeface="Arial" pitchFamily="34" charset="0"/>
            </a:endParaRPr>
          </a:p>
        </p:txBody>
      </p:sp>
      <p:pic>
        <p:nvPicPr>
          <p:cNvPr id="15363" name="Picture 3" descr="Rice Building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8200"/>
            <a:ext cx="6337300" cy="3505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705600" y="2209800"/>
            <a:ext cx="15779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rgbClr val="FF3300"/>
                </a:solidFill>
              </a:rPr>
              <a:t>8:00 a.m.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09600" y="4391025"/>
            <a:ext cx="61991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/>
              <a:t>arrive late for school= be late for school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85800" y="5029200"/>
            <a:ext cx="67818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2800" b="1">
                <a:solidFill>
                  <a:srgbClr val="FF3300"/>
                </a:solidFill>
              </a:rPr>
              <a:t>Don’t</a:t>
            </a:r>
            <a:r>
              <a:rPr lang="zh-CN" altLang="zh-CN" sz="2800" b="1"/>
              <a:t> arrive late for school=</a:t>
            </a:r>
          </a:p>
          <a:p>
            <a:r>
              <a:rPr lang="zh-CN" altLang="zh-CN" sz="2800" b="1">
                <a:solidFill>
                  <a:srgbClr val="FF3300"/>
                </a:solidFill>
              </a:rPr>
              <a:t>Don’t</a:t>
            </a:r>
            <a:r>
              <a:rPr lang="zh-CN" altLang="zh-CN" sz="2800" b="1"/>
              <a:t>  be late for school.</a:t>
            </a:r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900113" y="1628775"/>
            <a:ext cx="3887787" cy="3024188"/>
            <a:chOff x="0" y="0"/>
            <a:chExt cx="1089" cy="680"/>
          </a:xfrm>
        </p:grpSpPr>
        <p:sp>
          <p:nvSpPr>
            <p:cNvPr id="15368" name="Line 8"/>
            <p:cNvSpPr>
              <a:spLocks noChangeShapeType="1"/>
            </p:cNvSpPr>
            <p:nvPr/>
          </p:nvSpPr>
          <p:spPr bwMode="auto">
            <a:xfrm flipV="1">
              <a:off x="91" y="0"/>
              <a:ext cx="907" cy="680"/>
            </a:xfrm>
            <a:prstGeom prst="line">
              <a:avLst/>
            </a:prstGeom>
            <a:noFill/>
            <a:ln w="254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5369" name="Line 9"/>
            <p:cNvSpPr>
              <a:spLocks noChangeShapeType="1"/>
            </p:cNvSpPr>
            <p:nvPr/>
          </p:nvSpPr>
          <p:spPr bwMode="auto">
            <a:xfrm>
              <a:off x="0" y="181"/>
              <a:ext cx="1089" cy="363"/>
            </a:xfrm>
            <a:prstGeom prst="line">
              <a:avLst/>
            </a:prstGeom>
            <a:noFill/>
            <a:ln w="254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utoUpdateAnimBg="0"/>
      <p:bldP spid="15365" grpId="0" autoUpdateAnimBg="0"/>
      <p:bldP spid="15366" grpId="0" autoUpdateAnimBg="0"/>
    </p:bldLst>
  </p:timing>
</p:sld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中教网4">
  <a:themeElements>
    <a:clrScheme name="中教网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中教网4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中教网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自定义设计方案_2">
  <a:themeElements>
    <a:clrScheme name="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1505</Words>
  <Characters>0</Characters>
  <Application>Microsoft Office PowerPoint</Application>
  <DocSecurity>0</DocSecurity>
  <PresentationFormat>全屏显示(4:3)</PresentationFormat>
  <Lines>0</Lines>
  <Paragraphs>236</Paragraphs>
  <Slides>34</Slides>
  <Notes>0</Notes>
  <HiddenSlides>0</HiddenSlides>
  <MMClips>5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34</vt:i4>
      </vt:variant>
    </vt:vector>
  </HeadingPairs>
  <TitlesOfParts>
    <vt:vector size="51" baseType="lpstr">
      <vt:lpstr>Arial</vt:lpstr>
      <vt:lpstr>宋体</vt:lpstr>
      <vt:lpstr>Wingdings</vt:lpstr>
      <vt:lpstr>Arial Black</vt:lpstr>
      <vt:lpstr>Times New Roman</vt:lpstr>
      <vt:lpstr>楷体_GB2312</vt:lpstr>
      <vt:lpstr>黑体</vt:lpstr>
      <vt:lpstr>Jokerman</vt:lpstr>
      <vt:lpstr>华文细黑</vt:lpstr>
      <vt:lpstr>Gulim</vt:lpstr>
      <vt:lpstr>Dotum</vt:lpstr>
      <vt:lpstr>Comic Sans MS</vt:lpstr>
      <vt:lpstr>自定义设计方案</vt:lpstr>
      <vt:lpstr>1_自定义设计方案</vt:lpstr>
      <vt:lpstr>2_自定义设计方案</vt:lpstr>
      <vt:lpstr>中教网4</vt:lpstr>
      <vt:lpstr>自定义设计方案_2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>管理员</dc:creator>
  <cp:keywords/>
  <dc:description/>
  <cp:lastModifiedBy>user</cp:lastModifiedBy>
  <cp:revision>5</cp:revision>
  <dcterms:created xsi:type="dcterms:W3CDTF">2013-03-29T11:15:58Z</dcterms:created>
  <dcterms:modified xsi:type="dcterms:W3CDTF">2015-08-12T02:03:20Z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2052-8.1.0.3526</vt:lpwstr>
  </property>
</Properties>
</file>